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9" r:id="rId1"/>
  </p:sldMasterIdLst>
  <p:notesMasterIdLst>
    <p:notesMasterId r:id="rId27"/>
  </p:notesMasterIdLst>
  <p:handoutMasterIdLst>
    <p:handoutMasterId r:id="rId28"/>
  </p:handoutMasterIdLst>
  <p:sldIdLst>
    <p:sldId id="543" r:id="rId2"/>
    <p:sldId id="737" r:id="rId3"/>
    <p:sldId id="672" r:id="rId4"/>
    <p:sldId id="729" r:id="rId5"/>
    <p:sldId id="730" r:id="rId6"/>
    <p:sldId id="606" r:id="rId7"/>
    <p:sldId id="726" r:id="rId8"/>
    <p:sldId id="732" r:id="rId9"/>
    <p:sldId id="725" r:id="rId10"/>
    <p:sldId id="731" r:id="rId11"/>
    <p:sldId id="697" r:id="rId12"/>
    <p:sldId id="741" r:id="rId13"/>
    <p:sldId id="745" r:id="rId14"/>
    <p:sldId id="749" r:id="rId15"/>
    <p:sldId id="750" r:id="rId16"/>
    <p:sldId id="740" r:id="rId17"/>
    <p:sldId id="734" r:id="rId18"/>
    <p:sldId id="735" r:id="rId19"/>
    <p:sldId id="755" r:id="rId20"/>
    <p:sldId id="756" r:id="rId21"/>
    <p:sldId id="742" r:id="rId22"/>
    <p:sldId id="700" r:id="rId23"/>
    <p:sldId id="757" r:id="rId24"/>
    <p:sldId id="758" r:id="rId25"/>
    <p:sldId id="620" r:id="rId26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66"/>
    <a:srgbClr val="C9E7A7"/>
    <a:srgbClr val="FFEBEB"/>
    <a:srgbClr val="FFD5D5"/>
    <a:srgbClr val="7979FF"/>
    <a:srgbClr val="0000CC"/>
    <a:srgbClr val="C1EFFF"/>
    <a:srgbClr val="7A0000"/>
    <a:srgbClr val="1E5C3D"/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3" autoAdjust="0"/>
    <p:restoredTop sz="66965" autoAdjust="0"/>
  </p:normalViewPr>
  <p:slideViewPr>
    <p:cSldViewPr>
      <p:cViewPr varScale="1">
        <p:scale>
          <a:sx n="68" d="100"/>
          <a:sy n="68" d="100"/>
        </p:scale>
        <p:origin x="-21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chart>
    <c:plotArea>
      <c:layout>
        <c:manualLayout>
          <c:layoutTarget val="inner"/>
          <c:xMode val="edge"/>
          <c:yMode val="edge"/>
          <c:x val="9.4500658365861467E-2"/>
          <c:y val="0.14295760110879985"/>
          <c:w val="0.67900840307756394"/>
          <c:h val="0.75202807386857295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признание государствами СНГ сертификатов, выданных Республикой Беларусь
</c:v>
                </c:pt>
              </c:strCache>
            </c:strRef>
          </c:tx>
          <c:spPr>
            <a:ln w="63500">
              <a:solidFill>
                <a:srgbClr val="00B0F0"/>
              </a:solidFill>
            </a:ln>
          </c:spPr>
          <c:marker>
            <c:symbol val="none"/>
          </c:marker>
          <c:cat>
            <c:strRef>
              <c:f>Лист1!$A$2:$A$9</c:f>
              <c:strCache>
                <c:ptCount val="8"/>
                <c:pt idx="0">
                  <c:v>2009г.</c:v>
                </c:pt>
                <c:pt idx="1">
                  <c:v>2010г.</c:v>
                </c:pt>
                <c:pt idx="2">
                  <c:v>2011г.</c:v>
                </c:pt>
                <c:pt idx="3">
                  <c:v>2012г.</c:v>
                </c:pt>
                <c:pt idx="4">
                  <c:v>2013г.</c:v>
                </c:pt>
                <c:pt idx="5">
                  <c:v>2014г.</c:v>
                </c:pt>
                <c:pt idx="6">
                  <c:v>2015г.</c:v>
                </c:pt>
                <c:pt idx="7">
                  <c:v>2016г.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7573</c:v>
                </c:pt>
                <c:pt idx="1">
                  <c:v>7674</c:v>
                </c:pt>
                <c:pt idx="2">
                  <c:v>4278</c:v>
                </c:pt>
                <c:pt idx="3">
                  <c:v>3758</c:v>
                </c:pt>
                <c:pt idx="4">
                  <c:v>706</c:v>
                </c:pt>
                <c:pt idx="5">
                  <c:v>658</c:v>
                </c:pt>
                <c:pt idx="6">
                  <c:v>304</c:v>
                </c:pt>
                <c:pt idx="7">
                  <c:v>229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признание Республикой Беларусь сертификатов, 
выданных в государствах СНГ
</c:v>
                </c:pt>
              </c:strCache>
            </c:strRef>
          </c:tx>
          <c:spPr>
            <a:ln w="63500">
              <a:solidFill>
                <a:schemeClr val="accent1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Лист1!$A$2:$A$9</c:f>
              <c:strCache>
                <c:ptCount val="8"/>
                <c:pt idx="0">
                  <c:v>2009г.</c:v>
                </c:pt>
                <c:pt idx="1">
                  <c:v>2010г.</c:v>
                </c:pt>
                <c:pt idx="2">
                  <c:v>2011г.</c:v>
                </c:pt>
                <c:pt idx="3">
                  <c:v>2012г.</c:v>
                </c:pt>
                <c:pt idx="4">
                  <c:v>2013г.</c:v>
                </c:pt>
                <c:pt idx="5">
                  <c:v>2014г.</c:v>
                </c:pt>
                <c:pt idx="6">
                  <c:v>2015г.</c:v>
                </c:pt>
                <c:pt idx="7">
                  <c:v>2016г.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8015</c:v>
                </c:pt>
                <c:pt idx="1">
                  <c:v>7733</c:v>
                </c:pt>
                <c:pt idx="2">
                  <c:v>4231</c:v>
                </c:pt>
                <c:pt idx="3">
                  <c:v>4056</c:v>
                </c:pt>
                <c:pt idx="4">
                  <c:v>3125</c:v>
                </c:pt>
                <c:pt idx="5">
                  <c:v>956</c:v>
                </c:pt>
                <c:pt idx="6">
                  <c:v>507</c:v>
                </c:pt>
                <c:pt idx="7">
                  <c:v>307</c:v>
                </c:pt>
              </c:numCache>
            </c:numRef>
          </c:val>
        </c:ser>
        <c:dLbls/>
        <c:marker val="1"/>
        <c:axId val="125190144"/>
        <c:axId val="125191680"/>
      </c:lineChart>
      <c:catAx>
        <c:axId val="125190144"/>
        <c:scaling>
          <c:orientation val="minMax"/>
        </c:scaling>
        <c:axPos val="b"/>
        <c:numFmt formatCode="General" sourceLinked="1"/>
        <c:tickLblPos val="nextTo"/>
        <c:crossAx val="125191680"/>
        <c:crosses val="autoZero"/>
        <c:auto val="1"/>
        <c:lblAlgn val="ctr"/>
        <c:lblOffset val="100"/>
      </c:catAx>
      <c:valAx>
        <c:axId val="125191680"/>
        <c:scaling>
          <c:orientation val="minMax"/>
        </c:scaling>
        <c:axPos val="l"/>
        <c:majorGridlines/>
        <c:numFmt formatCode="General" sourceLinked="1"/>
        <c:tickLblPos val="nextTo"/>
        <c:crossAx val="125190144"/>
        <c:crosses val="autoZero"/>
        <c:crossBetween val="between"/>
      </c:valAx>
      <c:spPr>
        <a:noFill/>
        <a:ln w="25392">
          <a:noFill/>
        </a:ln>
      </c:spPr>
    </c:plotArea>
    <c:legend>
      <c:legendPos val="r"/>
      <c:layout>
        <c:manualLayout>
          <c:xMode val="edge"/>
          <c:yMode val="edge"/>
          <c:x val="0.78780366178316341"/>
          <c:y val="3.2871776557088048E-2"/>
          <c:w val="0.20361923308549981"/>
          <c:h val="0.90473177893799972"/>
        </c:manualLayout>
      </c:layout>
      <c:txPr>
        <a:bodyPr/>
        <a:lstStyle/>
        <a:p>
          <a:pPr>
            <a:defRPr sz="1400">
              <a:solidFill>
                <a:schemeClr val="tx1">
                  <a:lumMod val="75000"/>
                  <a:lumOff val="25000"/>
                </a:schemeClr>
              </a:solidFill>
            </a:defRPr>
          </a:pPr>
          <a:endParaRPr lang="ru-RU"/>
        </a:p>
      </c:txPr>
    </c:legend>
    <c:plotVisOnly val="1"/>
    <c:dispBlanksAs val="gap"/>
  </c:chart>
  <c:spPr>
    <a:noFill/>
  </c:spPr>
  <c:txPr>
    <a:bodyPr/>
    <a:lstStyle/>
    <a:p>
      <a:pPr>
        <a:defRPr sz="1600" b="1">
          <a:latin typeface="Arial" pitchFamily="34" charset="0"/>
          <a:cs typeface="Arial" pitchFamily="34" charset="0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A653B3-448B-4FB0-8BBA-AC2BBF5962AD}" type="doc">
      <dgm:prSet loTypeId="urn:microsoft.com/office/officeart/2008/layout/VerticalCurvedList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BB8F5BC-4D93-4364-9B0F-D928ABE1F263}">
      <dgm:prSet phldrT="[Текст]" custT="1"/>
      <dgm:spPr/>
      <dgm:t>
        <a:bodyPr/>
        <a:lstStyle/>
        <a:p>
          <a:r>
            <a:rPr lang="ru-RU" sz="1500" b="0" dirty="0" smtClean="0">
              <a:latin typeface="Arial" charset="0"/>
              <a:cs typeface="Arial" charset="0"/>
            </a:rPr>
            <a:t>Соглашение о проведении согласованной политики в области стандартизации, метрологии и сертификации</a:t>
          </a:r>
          <a:endParaRPr lang="ru-RU" sz="1500" b="0" dirty="0"/>
        </a:p>
      </dgm:t>
    </dgm:pt>
    <dgm:pt modelId="{FFC6B3D5-BB86-4F22-8751-DF432EF19792}" type="parTrans" cxnId="{34050C96-DB2B-441C-9BEA-51B95C604EB1}">
      <dgm:prSet/>
      <dgm:spPr/>
      <dgm:t>
        <a:bodyPr/>
        <a:lstStyle/>
        <a:p>
          <a:endParaRPr lang="ru-RU"/>
        </a:p>
      </dgm:t>
    </dgm:pt>
    <dgm:pt modelId="{407725F5-63F6-4903-8597-4AF603B484C3}" type="sibTrans" cxnId="{34050C96-DB2B-441C-9BEA-51B95C604EB1}">
      <dgm:prSet/>
      <dgm:spPr/>
      <dgm:t>
        <a:bodyPr/>
        <a:lstStyle/>
        <a:p>
          <a:endParaRPr lang="ru-RU"/>
        </a:p>
      </dgm:t>
    </dgm:pt>
    <dgm:pt modelId="{C1C9EFEA-0799-4AD7-8701-16F74C6A8DC6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500" b="0" dirty="0" smtClean="0">
              <a:latin typeface="Arial" charset="0"/>
              <a:cs typeface="Arial" charset="0"/>
            </a:rPr>
            <a:t>Соглашение о принципах проведения и взаимном признании работ по сертификации</a:t>
          </a:r>
        </a:p>
      </dgm:t>
    </dgm:pt>
    <dgm:pt modelId="{7E98EC9A-BDC4-4CC1-B77D-6907A6A13E29}" type="parTrans" cxnId="{685EC83D-BE60-4903-9264-35D0C83D85B5}">
      <dgm:prSet/>
      <dgm:spPr/>
      <dgm:t>
        <a:bodyPr/>
        <a:lstStyle/>
        <a:p>
          <a:endParaRPr lang="ru-RU"/>
        </a:p>
      </dgm:t>
    </dgm:pt>
    <dgm:pt modelId="{1EE29F21-8883-4658-B625-455E4D65CD33}" type="sibTrans" cxnId="{685EC83D-BE60-4903-9264-35D0C83D85B5}">
      <dgm:prSet/>
      <dgm:spPr/>
      <dgm:t>
        <a:bodyPr/>
        <a:lstStyle/>
        <a:p>
          <a:endParaRPr lang="ru-RU"/>
        </a:p>
      </dgm:t>
    </dgm:pt>
    <dgm:pt modelId="{81DD7021-67DC-4521-A8D0-19A04BBCA4CE}" type="pres">
      <dgm:prSet presAssocID="{DAA653B3-448B-4FB0-8BBA-AC2BBF5962A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A8ED1C8-729D-465A-A905-1F4C9308E531}" type="pres">
      <dgm:prSet presAssocID="{DAA653B3-448B-4FB0-8BBA-AC2BBF5962AD}" presName="Name1" presStyleCnt="0"/>
      <dgm:spPr/>
      <dgm:t>
        <a:bodyPr/>
        <a:lstStyle/>
        <a:p>
          <a:endParaRPr lang="ru-RU"/>
        </a:p>
      </dgm:t>
    </dgm:pt>
    <dgm:pt modelId="{3AD6DD3F-8918-43A2-A5D6-8D8C9D8C4BA0}" type="pres">
      <dgm:prSet presAssocID="{DAA653B3-448B-4FB0-8BBA-AC2BBF5962AD}" presName="cycle" presStyleCnt="0"/>
      <dgm:spPr/>
      <dgm:t>
        <a:bodyPr/>
        <a:lstStyle/>
        <a:p>
          <a:endParaRPr lang="ru-RU"/>
        </a:p>
      </dgm:t>
    </dgm:pt>
    <dgm:pt modelId="{AC36F51F-2457-488C-8D50-F8374D3BD237}" type="pres">
      <dgm:prSet presAssocID="{DAA653B3-448B-4FB0-8BBA-AC2BBF5962AD}" presName="srcNode" presStyleLbl="node1" presStyleIdx="0" presStyleCnt="2"/>
      <dgm:spPr/>
      <dgm:t>
        <a:bodyPr/>
        <a:lstStyle/>
        <a:p>
          <a:endParaRPr lang="ru-RU"/>
        </a:p>
      </dgm:t>
    </dgm:pt>
    <dgm:pt modelId="{5F089F2F-0BD0-4658-85BA-E9737C182871}" type="pres">
      <dgm:prSet presAssocID="{DAA653B3-448B-4FB0-8BBA-AC2BBF5962AD}" presName="conn" presStyleLbl="parChTrans1D2" presStyleIdx="0" presStyleCnt="1" custLinFactNeighborX="-431" custLinFactNeighborY="420"/>
      <dgm:spPr/>
      <dgm:t>
        <a:bodyPr/>
        <a:lstStyle/>
        <a:p>
          <a:endParaRPr lang="ru-RU"/>
        </a:p>
      </dgm:t>
    </dgm:pt>
    <dgm:pt modelId="{E1A442E9-93F4-43EB-BB4A-B91654C8A78D}" type="pres">
      <dgm:prSet presAssocID="{DAA653B3-448B-4FB0-8BBA-AC2BBF5962AD}" presName="extraNode" presStyleLbl="node1" presStyleIdx="0" presStyleCnt="2"/>
      <dgm:spPr/>
      <dgm:t>
        <a:bodyPr/>
        <a:lstStyle/>
        <a:p>
          <a:endParaRPr lang="ru-RU"/>
        </a:p>
      </dgm:t>
    </dgm:pt>
    <dgm:pt modelId="{526D4CE9-12F3-4B44-8EF7-106EA5B87F7A}" type="pres">
      <dgm:prSet presAssocID="{DAA653B3-448B-4FB0-8BBA-AC2BBF5962AD}" presName="dstNode" presStyleLbl="node1" presStyleIdx="0" presStyleCnt="2"/>
      <dgm:spPr/>
      <dgm:t>
        <a:bodyPr/>
        <a:lstStyle/>
        <a:p>
          <a:endParaRPr lang="ru-RU"/>
        </a:p>
      </dgm:t>
    </dgm:pt>
    <dgm:pt modelId="{1BC52D96-672B-431E-B454-8FA1C5044B76}" type="pres">
      <dgm:prSet presAssocID="{5BB8F5BC-4D93-4364-9B0F-D928ABE1F263}" presName="text_1" presStyleLbl="node1" presStyleIdx="0" presStyleCnt="2" custScaleX="98923" custScaleY="156603" custLinFactNeighborX="-3338" custLinFactNeighborY="-17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43339-D84F-4C39-BFBD-EA02B91CD11A}" type="pres">
      <dgm:prSet presAssocID="{5BB8F5BC-4D93-4364-9B0F-D928ABE1F263}" presName="accent_1" presStyleCnt="0"/>
      <dgm:spPr/>
      <dgm:t>
        <a:bodyPr/>
        <a:lstStyle/>
        <a:p>
          <a:endParaRPr lang="ru-RU"/>
        </a:p>
      </dgm:t>
    </dgm:pt>
    <dgm:pt modelId="{94FEB36D-3380-46E0-A5C7-2831969108E6}" type="pres">
      <dgm:prSet presAssocID="{5BB8F5BC-4D93-4364-9B0F-D928ABE1F263}" presName="accentRepeatNode" presStyleLbl="solidFgAcc1" presStyleIdx="0" presStyleCnt="2" custScaleX="52785" custScaleY="44941" custLinFactNeighborY="-11158"/>
      <dgm:spPr/>
      <dgm:t>
        <a:bodyPr/>
        <a:lstStyle/>
        <a:p>
          <a:endParaRPr lang="ru-RU"/>
        </a:p>
      </dgm:t>
    </dgm:pt>
    <dgm:pt modelId="{79C61914-7F30-44F6-89B3-551944012FD1}" type="pres">
      <dgm:prSet presAssocID="{C1C9EFEA-0799-4AD7-8701-16F74C6A8DC6}" presName="text_2" presStyleLbl="node1" presStyleIdx="1" presStyleCnt="2" custScaleX="98817" custScaleY="149172" custLinFactNeighborX="-6174" custLinFactNeighborY="13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29BE2-D7E3-44FC-84F6-3A4251DDF9B2}" type="pres">
      <dgm:prSet presAssocID="{C1C9EFEA-0799-4AD7-8701-16F74C6A8DC6}" presName="accent_2" presStyleCnt="0"/>
      <dgm:spPr/>
      <dgm:t>
        <a:bodyPr/>
        <a:lstStyle/>
        <a:p>
          <a:endParaRPr lang="ru-RU"/>
        </a:p>
      </dgm:t>
    </dgm:pt>
    <dgm:pt modelId="{97B7E25B-CCB0-4126-B602-AD78E8D2B42F}" type="pres">
      <dgm:prSet presAssocID="{C1C9EFEA-0799-4AD7-8701-16F74C6A8DC6}" presName="accentRepeatNode" presStyleLbl="solidFgAcc1" presStyleIdx="1" presStyleCnt="2" custScaleX="52785" custScaleY="43703" custLinFactNeighborX="813" custLinFactNeighborY="-1046"/>
      <dgm:spPr/>
      <dgm:t>
        <a:bodyPr/>
        <a:lstStyle/>
        <a:p>
          <a:endParaRPr lang="ru-RU"/>
        </a:p>
      </dgm:t>
    </dgm:pt>
  </dgm:ptLst>
  <dgm:cxnLst>
    <dgm:cxn modelId="{34050C96-DB2B-441C-9BEA-51B95C604EB1}" srcId="{DAA653B3-448B-4FB0-8BBA-AC2BBF5962AD}" destId="{5BB8F5BC-4D93-4364-9B0F-D928ABE1F263}" srcOrd="0" destOrd="0" parTransId="{FFC6B3D5-BB86-4F22-8751-DF432EF19792}" sibTransId="{407725F5-63F6-4903-8597-4AF603B484C3}"/>
    <dgm:cxn modelId="{2D5D23D8-B5E7-4BE5-A784-97CCFEBEBCAE}" type="presOf" srcId="{C1C9EFEA-0799-4AD7-8701-16F74C6A8DC6}" destId="{79C61914-7F30-44F6-89B3-551944012FD1}" srcOrd="0" destOrd="0" presId="urn:microsoft.com/office/officeart/2008/layout/VerticalCurvedList"/>
    <dgm:cxn modelId="{C929A2A4-11EA-4F91-AF67-C624C8077698}" type="presOf" srcId="{DAA653B3-448B-4FB0-8BBA-AC2BBF5962AD}" destId="{81DD7021-67DC-4521-A8D0-19A04BBCA4CE}" srcOrd="0" destOrd="0" presId="urn:microsoft.com/office/officeart/2008/layout/VerticalCurvedList"/>
    <dgm:cxn modelId="{4C4EB6FC-D0DF-4DFB-AE85-278A470E8F9C}" type="presOf" srcId="{5BB8F5BC-4D93-4364-9B0F-D928ABE1F263}" destId="{1BC52D96-672B-431E-B454-8FA1C5044B76}" srcOrd="0" destOrd="0" presId="urn:microsoft.com/office/officeart/2008/layout/VerticalCurvedList"/>
    <dgm:cxn modelId="{685EC83D-BE60-4903-9264-35D0C83D85B5}" srcId="{DAA653B3-448B-4FB0-8BBA-AC2BBF5962AD}" destId="{C1C9EFEA-0799-4AD7-8701-16F74C6A8DC6}" srcOrd="1" destOrd="0" parTransId="{7E98EC9A-BDC4-4CC1-B77D-6907A6A13E29}" sibTransId="{1EE29F21-8883-4658-B625-455E4D65CD33}"/>
    <dgm:cxn modelId="{D401DE55-426D-4DD1-B634-FCBB1DF6ED00}" type="presOf" srcId="{407725F5-63F6-4903-8597-4AF603B484C3}" destId="{5F089F2F-0BD0-4658-85BA-E9737C182871}" srcOrd="0" destOrd="0" presId="urn:microsoft.com/office/officeart/2008/layout/VerticalCurvedList"/>
    <dgm:cxn modelId="{F7F8B290-5EE1-4D78-A027-2FCF2F3F1ED3}" type="presParOf" srcId="{81DD7021-67DC-4521-A8D0-19A04BBCA4CE}" destId="{AA8ED1C8-729D-465A-A905-1F4C9308E531}" srcOrd="0" destOrd="0" presId="urn:microsoft.com/office/officeart/2008/layout/VerticalCurvedList"/>
    <dgm:cxn modelId="{BE31BEAE-0FF6-47C7-A01D-F161F3E7311C}" type="presParOf" srcId="{AA8ED1C8-729D-465A-A905-1F4C9308E531}" destId="{3AD6DD3F-8918-43A2-A5D6-8D8C9D8C4BA0}" srcOrd="0" destOrd="0" presId="urn:microsoft.com/office/officeart/2008/layout/VerticalCurvedList"/>
    <dgm:cxn modelId="{9015F4E5-AFDE-4AD8-8EE4-603B8630D28C}" type="presParOf" srcId="{3AD6DD3F-8918-43A2-A5D6-8D8C9D8C4BA0}" destId="{AC36F51F-2457-488C-8D50-F8374D3BD237}" srcOrd="0" destOrd="0" presId="urn:microsoft.com/office/officeart/2008/layout/VerticalCurvedList"/>
    <dgm:cxn modelId="{8AE2FAC5-67C9-432C-844B-89ADFC904372}" type="presParOf" srcId="{3AD6DD3F-8918-43A2-A5D6-8D8C9D8C4BA0}" destId="{5F089F2F-0BD0-4658-85BA-E9737C182871}" srcOrd="1" destOrd="0" presId="urn:microsoft.com/office/officeart/2008/layout/VerticalCurvedList"/>
    <dgm:cxn modelId="{CE401442-3F1A-4C57-8CAA-F7106C61F6D9}" type="presParOf" srcId="{3AD6DD3F-8918-43A2-A5D6-8D8C9D8C4BA0}" destId="{E1A442E9-93F4-43EB-BB4A-B91654C8A78D}" srcOrd="2" destOrd="0" presId="urn:microsoft.com/office/officeart/2008/layout/VerticalCurvedList"/>
    <dgm:cxn modelId="{CA885D0C-96CA-4EEC-8DC0-377D391CF47C}" type="presParOf" srcId="{3AD6DD3F-8918-43A2-A5D6-8D8C9D8C4BA0}" destId="{526D4CE9-12F3-4B44-8EF7-106EA5B87F7A}" srcOrd="3" destOrd="0" presId="urn:microsoft.com/office/officeart/2008/layout/VerticalCurvedList"/>
    <dgm:cxn modelId="{85F30252-1768-4E08-9DC2-06574EDFA904}" type="presParOf" srcId="{AA8ED1C8-729D-465A-A905-1F4C9308E531}" destId="{1BC52D96-672B-431E-B454-8FA1C5044B76}" srcOrd="1" destOrd="0" presId="urn:microsoft.com/office/officeart/2008/layout/VerticalCurvedList"/>
    <dgm:cxn modelId="{D7BA3674-C4D6-40E5-B847-A0CEA139A96B}" type="presParOf" srcId="{AA8ED1C8-729D-465A-A905-1F4C9308E531}" destId="{A2843339-D84F-4C39-BFBD-EA02B91CD11A}" srcOrd="2" destOrd="0" presId="urn:microsoft.com/office/officeart/2008/layout/VerticalCurvedList"/>
    <dgm:cxn modelId="{CD438A75-640A-4054-A43A-A68B0D3386DB}" type="presParOf" srcId="{A2843339-D84F-4C39-BFBD-EA02B91CD11A}" destId="{94FEB36D-3380-46E0-A5C7-2831969108E6}" srcOrd="0" destOrd="0" presId="urn:microsoft.com/office/officeart/2008/layout/VerticalCurvedList"/>
    <dgm:cxn modelId="{05FA9F5B-B960-43C5-BA4F-3202248A60B8}" type="presParOf" srcId="{AA8ED1C8-729D-465A-A905-1F4C9308E531}" destId="{79C61914-7F30-44F6-89B3-551944012FD1}" srcOrd="3" destOrd="0" presId="urn:microsoft.com/office/officeart/2008/layout/VerticalCurvedList"/>
    <dgm:cxn modelId="{9AB2919C-E520-43AF-A1CF-C3F157B7BDF0}" type="presParOf" srcId="{AA8ED1C8-729D-465A-A905-1F4C9308E531}" destId="{74329BE2-D7E3-44FC-84F6-3A4251DDF9B2}" srcOrd="4" destOrd="0" presId="urn:microsoft.com/office/officeart/2008/layout/VerticalCurvedList"/>
    <dgm:cxn modelId="{91E2A6C7-B82B-46E0-8884-62CF657DE00B}" type="presParOf" srcId="{74329BE2-D7E3-44FC-84F6-3A4251DDF9B2}" destId="{97B7E25B-CCB0-4126-B602-AD78E8D2B4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4F693E-E39C-4583-9FCA-89D1AC5F117B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BAA23E-86DA-4519-8CD6-3E96EF8536FB}">
      <dgm:prSet phldrT="[Текст]" custT="1"/>
      <dgm:spPr/>
      <dgm:t>
        <a:bodyPr/>
        <a:lstStyle/>
        <a:p>
          <a:r>
            <a:rPr lang="ru-RU" sz="1400" b="1" dirty="0" smtClean="0">
              <a:latin typeface="Calibri" panose="020F0502020204030204" pitchFamily="34" charset="0"/>
            </a:rPr>
            <a:t>технические регламенты</a:t>
          </a:r>
          <a:br>
            <a:rPr lang="ru-RU" sz="1400" b="1" dirty="0" smtClean="0">
              <a:latin typeface="Calibri" panose="020F0502020204030204" pitchFamily="34" charset="0"/>
            </a:rPr>
          </a:br>
          <a:r>
            <a:rPr lang="ru-RU" sz="1400" b="1" dirty="0" smtClean="0">
              <a:latin typeface="Calibri" panose="020F0502020204030204" pitchFamily="34" charset="0"/>
            </a:rPr>
            <a:t>(национальные, </a:t>
          </a:r>
          <a:br>
            <a:rPr lang="ru-RU" sz="1400" b="1" dirty="0" smtClean="0">
              <a:latin typeface="Calibri" panose="020F0502020204030204" pitchFamily="34" charset="0"/>
            </a:rPr>
          </a:br>
          <a:r>
            <a:rPr lang="ru-RU" sz="1400" b="1" dirty="0" smtClean="0">
              <a:latin typeface="Calibri" panose="020F0502020204030204" pitchFamily="34" charset="0"/>
            </a:rPr>
            <a:t>ТС (ЕАЭС)) </a:t>
          </a:r>
          <a:endParaRPr lang="ru-RU" sz="1400" b="1" dirty="0">
            <a:latin typeface="Calibri" panose="020F0502020204030204" pitchFamily="34" charset="0"/>
          </a:endParaRPr>
        </a:p>
      </dgm:t>
    </dgm:pt>
    <dgm:pt modelId="{4E142561-704E-478D-90AE-3DA97B54B380}" type="parTrans" cxnId="{35B79C56-1297-42B2-BCD5-41DFAE93064A}">
      <dgm:prSet/>
      <dgm:spPr/>
      <dgm:t>
        <a:bodyPr/>
        <a:lstStyle/>
        <a:p>
          <a:endParaRPr lang="ru-RU">
            <a:latin typeface="Calibri" panose="020F0502020204030204" pitchFamily="34" charset="0"/>
          </a:endParaRPr>
        </a:p>
      </dgm:t>
    </dgm:pt>
    <dgm:pt modelId="{625EAF9F-3D29-49B5-9548-B465490CC690}" type="sibTrans" cxnId="{35B79C56-1297-42B2-BCD5-41DFAE93064A}">
      <dgm:prSet/>
      <dgm:spPr/>
      <dgm:t>
        <a:bodyPr/>
        <a:lstStyle/>
        <a:p>
          <a:endParaRPr lang="ru-RU">
            <a:latin typeface="Calibri" panose="020F0502020204030204" pitchFamily="34" charset="0"/>
          </a:endParaRPr>
        </a:p>
      </dgm:t>
    </dgm:pt>
    <dgm:pt modelId="{0876E6A9-34E9-4A2F-8F50-450BE8F8547A}">
      <dgm:prSet phldrT="[Текст]" custT="1"/>
      <dgm:spPr/>
      <dgm:t>
        <a:bodyPr/>
        <a:lstStyle/>
        <a:p>
          <a:r>
            <a:rPr lang="ru-RU" sz="1400" b="1" dirty="0" smtClean="0">
              <a:latin typeface="Calibri" panose="020F0502020204030204" pitchFamily="34" charset="0"/>
            </a:rPr>
            <a:t>национальные стандарты</a:t>
          </a:r>
          <a:endParaRPr lang="ru-RU" sz="1400" b="1" dirty="0">
            <a:latin typeface="Calibri" panose="020F0502020204030204" pitchFamily="34" charset="0"/>
          </a:endParaRPr>
        </a:p>
      </dgm:t>
    </dgm:pt>
    <dgm:pt modelId="{E2466985-DAF2-42DA-8890-04F33F20CCC2}" type="parTrans" cxnId="{7186D49A-9603-4356-ACCB-68B4ED3F0221}">
      <dgm:prSet/>
      <dgm:spPr/>
      <dgm:t>
        <a:bodyPr/>
        <a:lstStyle/>
        <a:p>
          <a:endParaRPr lang="ru-RU">
            <a:latin typeface="Calibri" panose="020F0502020204030204" pitchFamily="34" charset="0"/>
          </a:endParaRPr>
        </a:p>
      </dgm:t>
    </dgm:pt>
    <dgm:pt modelId="{564D2C26-8B7A-4140-AE89-87D6AD36160D}" type="sibTrans" cxnId="{7186D49A-9603-4356-ACCB-68B4ED3F0221}">
      <dgm:prSet/>
      <dgm:spPr/>
      <dgm:t>
        <a:bodyPr/>
        <a:lstStyle/>
        <a:p>
          <a:endParaRPr lang="ru-RU">
            <a:latin typeface="Calibri" panose="020F0502020204030204" pitchFamily="34" charset="0"/>
          </a:endParaRPr>
        </a:p>
      </dgm:t>
    </dgm:pt>
    <dgm:pt modelId="{E5597D15-7B99-49F6-830E-C0481EFB7A48}" type="pres">
      <dgm:prSet presAssocID="{234F693E-E39C-4583-9FCA-89D1AC5F117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702CD9-E02B-4B85-B6B2-33DEADD5A036}" type="pres">
      <dgm:prSet presAssocID="{234F693E-E39C-4583-9FCA-89D1AC5F117B}" presName="ribbon" presStyleLbl="node1" presStyleIdx="0" presStyleCnt="1" custScaleX="162286" custLinFactNeighborX="-3588" custLinFactNeighborY="2145"/>
      <dgm:spPr/>
    </dgm:pt>
    <dgm:pt modelId="{416A394D-F3AC-4F89-9281-33C29118385D}" type="pres">
      <dgm:prSet presAssocID="{234F693E-E39C-4583-9FCA-89D1AC5F117B}" presName="leftArrowText" presStyleLbl="node1" presStyleIdx="0" presStyleCnt="1" custScaleX="196794" custLinFactNeighborX="-61315" custLinFactNeighborY="-3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D84EFE-F185-4A7E-B1BB-D4041D2233FE}" type="pres">
      <dgm:prSet presAssocID="{234F693E-E39C-4583-9FCA-89D1AC5F117B}" presName="rightArrowText" presStyleLbl="node1" presStyleIdx="0" presStyleCnt="1" custScaleX="122768" custLinFactNeighborX="23515" custLinFactNeighborY="37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02D2BC-272F-4226-8AAB-59627004079A}" type="presOf" srcId="{234F693E-E39C-4583-9FCA-89D1AC5F117B}" destId="{E5597D15-7B99-49F6-830E-C0481EFB7A48}" srcOrd="0" destOrd="0" presId="urn:microsoft.com/office/officeart/2005/8/layout/arrow6"/>
    <dgm:cxn modelId="{35B79C56-1297-42B2-BCD5-41DFAE93064A}" srcId="{234F693E-E39C-4583-9FCA-89D1AC5F117B}" destId="{72BAA23E-86DA-4519-8CD6-3E96EF8536FB}" srcOrd="0" destOrd="0" parTransId="{4E142561-704E-478D-90AE-3DA97B54B380}" sibTransId="{625EAF9F-3D29-49B5-9548-B465490CC690}"/>
    <dgm:cxn modelId="{8B5EBB22-C42E-4076-BDCD-6D5603EAA7D2}" type="presOf" srcId="{0876E6A9-34E9-4A2F-8F50-450BE8F8547A}" destId="{A8D84EFE-F185-4A7E-B1BB-D4041D2233FE}" srcOrd="0" destOrd="0" presId="urn:microsoft.com/office/officeart/2005/8/layout/arrow6"/>
    <dgm:cxn modelId="{7186D49A-9603-4356-ACCB-68B4ED3F0221}" srcId="{234F693E-E39C-4583-9FCA-89D1AC5F117B}" destId="{0876E6A9-34E9-4A2F-8F50-450BE8F8547A}" srcOrd="1" destOrd="0" parTransId="{E2466985-DAF2-42DA-8890-04F33F20CCC2}" sibTransId="{564D2C26-8B7A-4140-AE89-87D6AD36160D}"/>
    <dgm:cxn modelId="{B969182F-135A-44A5-B394-688037973ACF}" type="presOf" srcId="{72BAA23E-86DA-4519-8CD6-3E96EF8536FB}" destId="{416A394D-F3AC-4F89-9281-33C29118385D}" srcOrd="0" destOrd="0" presId="urn:microsoft.com/office/officeart/2005/8/layout/arrow6"/>
    <dgm:cxn modelId="{3CDD4292-9E86-46CA-9670-E452CDD8E30B}" type="presParOf" srcId="{E5597D15-7B99-49F6-830E-C0481EFB7A48}" destId="{D3702CD9-E02B-4B85-B6B2-33DEADD5A036}" srcOrd="0" destOrd="0" presId="urn:microsoft.com/office/officeart/2005/8/layout/arrow6"/>
    <dgm:cxn modelId="{214908BC-154C-46A7-9628-E3F7BBAED733}" type="presParOf" srcId="{E5597D15-7B99-49F6-830E-C0481EFB7A48}" destId="{416A394D-F3AC-4F89-9281-33C29118385D}" srcOrd="1" destOrd="0" presId="urn:microsoft.com/office/officeart/2005/8/layout/arrow6"/>
    <dgm:cxn modelId="{10989DD3-9FFA-4120-93CA-D4B032A0B279}" type="presParOf" srcId="{E5597D15-7B99-49F6-830E-C0481EFB7A48}" destId="{A8D84EFE-F185-4A7E-B1BB-D4041D2233F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A653B3-448B-4FB0-8BBA-AC2BBF5962AD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BB8F5BC-4D93-4364-9B0F-D928ABE1F263}">
      <dgm:prSet phldrT="[Текст]" custT="1"/>
      <dgm:spPr/>
      <dgm:t>
        <a:bodyPr/>
        <a:lstStyle/>
        <a:p>
          <a:r>
            <a:rPr lang="ru-RU" sz="1600" b="1" dirty="0" smtClean="0">
              <a:latin typeface="Arial" charset="0"/>
              <a:cs typeface="Arial" charset="0"/>
            </a:rPr>
            <a:t>Соглашение о проведении согласованной политики в области стандартизации, метрологии и сертификации </a:t>
          </a:r>
        </a:p>
        <a:p>
          <a:r>
            <a:rPr lang="ru-RU" sz="1600" b="0" dirty="0" smtClean="0">
              <a:latin typeface="Arial" charset="0"/>
              <a:cs typeface="Arial" charset="0"/>
            </a:rPr>
            <a:t>(Москва, 13 марта 1992 года)</a:t>
          </a:r>
          <a:endParaRPr lang="ru-RU" sz="1600" b="0" dirty="0"/>
        </a:p>
      </dgm:t>
    </dgm:pt>
    <dgm:pt modelId="{FFC6B3D5-BB86-4F22-8751-DF432EF19792}" type="parTrans" cxnId="{34050C96-DB2B-441C-9BEA-51B95C604EB1}">
      <dgm:prSet/>
      <dgm:spPr/>
      <dgm:t>
        <a:bodyPr/>
        <a:lstStyle/>
        <a:p>
          <a:endParaRPr lang="ru-RU"/>
        </a:p>
      </dgm:t>
    </dgm:pt>
    <dgm:pt modelId="{407725F5-63F6-4903-8597-4AF603B484C3}" type="sibTrans" cxnId="{34050C96-DB2B-441C-9BEA-51B95C604EB1}">
      <dgm:prSet/>
      <dgm:spPr/>
      <dgm:t>
        <a:bodyPr/>
        <a:lstStyle/>
        <a:p>
          <a:endParaRPr lang="ru-RU"/>
        </a:p>
      </dgm:t>
    </dgm:pt>
    <dgm:pt modelId="{C1C9EFEA-0799-4AD7-8701-16F74C6A8DC6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b="1" dirty="0" smtClean="0">
              <a:latin typeface="Arial" charset="0"/>
              <a:cs typeface="Arial" charset="0"/>
            </a:rPr>
            <a:t>Соглашение о принципах проведения и взаимном признании работ по сертификации </a:t>
          </a:r>
          <a:br>
            <a:rPr lang="ru-RU" sz="1600" b="1" dirty="0" smtClean="0">
              <a:latin typeface="Arial" charset="0"/>
              <a:cs typeface="Arial" charset="0"/>
            </a:rPr>
          </a:br>
          <a:r>
            <a:rPr lang="ru-RU" sz="1600" b="0" dirty="0" smtClean="0">
              <a:latin typeface="Arial" charset="0"/>
              <a:cs typeface="Arial" charset="0"/>
            </a:rPr>
            <a:t>(Краснодар, 4 июня 1992 года)</a:t>
          </a:r>
        </a:p>
      </dgm:t>
    </dgm:pt>
    <dgm:pt modelId="{7E98EC9A-BDC4-4CC1-B77D-6907A6A13E29}" type="parTrans" cxnId="{685EC83D-BE60-4903-9264-35D0C83D85B5}">
      <dgm:prSet/>
      <dgm:spPr/>
      <dgm:t>
        <a:bodyPr/>
        <a:lstStyle/>
        <a:p>
          <a:endParaRPr lang="ru-RU"/>
        </a:p>
      </dgm:t>
    </dgm:pt>
    <dgm:pt modelId="{1EE29F21-8883-4658-B625-455E4D65CD33}" type="sibTrans" cxnId="{685EC83D-BE60-4903-9264-35D0C83D85B5}">
      <dgm:prSet/>
      <dgm:spPr/>
      <dgm:t>
        <a:bodyPr/>
        <a:lstStyle/>
        <a:p>
          <a:endParaRPr lang="ru-RU"/>
        </a:p>
      </dgm:t>
    </dgm:pt>
    <dgm:pt modelId="{81DD7021-67DC-4521-A8D0-19A04BBCA4CE}" type="pres">
      <dgm:prSet presAssocID="{DAA653B3-448B-4FB0-8BBA-AC2BBF5962A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A8ED1C8-729D-465A-A905-1F4C9308E531}" type="pres">
      <dgm:prSet presAssocID="{DAA653B3-448B-4FB0-8BBA-AC2BBF5962AD}" presName="Name1" presStyleCnt="0"/>
      <dgm:spPr/>
      <dgm:t>
        <a:bodyPr/>
        <a:lstStyle/>
        <a:p>
          <a:endParaRPr lang="ru-RU"/>
        </a:p>
      </dgm:t>
    </dgm:pt>
    <dgm:pt modelId="{3AD6DD3F-8918-43A2-A5D6-8D8C9D8C4BA0}" type="pres">
      <dgm:prSet presAssocID="{DAA653B3-448B-4FB0-8BBA-AC2BBF5962AD}" presName="cycle" presStyleCnt="0"/>
      <dgm:spPr/>
      <dgm:t>
        <a:bodyPr/>
        <a:lstStyle/>
        <a:p>
          <a:endParaRPr lang="ru-RU"/>
        </a:p>
      </dgm:t>
    </dgm:pt>
    <dgm:pt modelId="{AC36F51F-2457-488C-8D50-F8374D3BD237}" type="pres">
      <dgm:prSet presAssocID="{DAA653B3-448B-4FB0-8BBA-AC2BBF5962AD}" presName="srcNode" presStyleLbl="node1" presStyleIdx="0" presStyleCnt="2"/>
      <dgm:spPr/>
      <dgm:t>
        <a:bodyPr/>
        <a:lstStyle/>
        <a:p>
          <a:endParaRPr lang="ru-RU"/>
        </a:p>
      </dgm:t>
    </dgm:pt>
    <dgm:pt modelId="{5F089F2F-0BD0-4658-85BA-E9737C182871}" type="pres">
      <dgm:prSet presAssocID="{DAA653B3-448B-4FB0-8BBA-AC2BBF5962AD}" presName="conn" presStyleLbl="parChTrans1D2" presStyleIdx="0" presStyleCnt="1"/>
      <dgm:spPr/>
      <dgm:t>
        <a:bodyPr/>
        <a:lstStyle/>
        <a:p>
          <a:endParaRPr lang="ru-RU"/>
        </a:p>
      </dgm:t>
    </dgm:pt>
    <dgm:pt modelId="{E1A442E9-93F4-43EB-BB4A-B91654C8A78D}" type="pres">
      <dgm:prSet presAssocID="{DAA653B3-448B-4FB0-8BBA-AC2BBF5962AD}" presName="extraNode" presStyleLbl="node1" presStyleIdx="0" presStyleCnt="2"/>
      <dgm:spPr/>
      <dgm:t>
        <a:bodyPr/>
        <a:lstStyle/>
        <a:p>
          <a:endParaRPr lang="ru-RU"/>
        </a:p>
      </dgm:t>
    </dgm:pt>
    <dgm:pt modelId="{526D4CE9-12F3-4B44-8EF7-106EA5B87F7A}" type="pres">
      <dgm:prSet presAssocID="{DAA653B3-448B-4FB0-8BBA-AC2BBF5962AD}" presName="dstNode" presStyleLbl="node1" presStyleIdx="0" presStyleCnt="2"/>
      <dgm:spPr/>
      <dgm:t>
        <a:bodyPr/>
        <a:lstStyle/>
        <a:p>
          <a:endParaRPr lang="ru-RU"/>
        </a:p>
      </dgm:t>
    </dgm:pt>
    <dgm:pt modelId="{1BC52D96-672B-431E-B454-8FA1C5044B76}" type="pres">
      <dgm:prSet presAssocID="{5BB8F5BC-4D93-4364-9B0F-D928ABE1F263}" presName="text_1" presStyleLbl="node1" presStyleIdx="0" presStyleCnt="2" custScaleY="121024" custLinFactNeighborX="1230" custLinFactNeighborY="223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43339-D84F-4C39-BFBD-EA02B91CD11A}" type="pres">
      <dgm:prSet presAssocID="{5BB8F5BC-4D93-4364-9B0F-D928ABE1F263}" presName="accent_1" presStyleCnt="0"/>
      <dgm:spPr/>
      <dgm:t>
        <a:bodyPr/>
        <a:lstStyle/>
        <a:p>
          <a:endParaRPr lang="ru-RU"/>
        </a:p>
      </dgm:t>
    </dgm:pt>
    <dgm:pt modelId="{94FEB36D-3380-46E0-A5C7-2831969108E6}" type="pres">
      <dgm:prSet presAssocID="{5BB8F5BC-4D93-4364-9B0F-D928ABE1F263}" presName="accentRepeatNode" presStyleLbl="solidFgAcc1" presStyleIdx="0" presStyleCnt="2" custScaleX="75670" custScaleY="68231" custLinFactNeighborX="2504" custLinFactNeighborY="23008"/>
      <dgm:spPr/>
      <dgm:t>
        <a:bodyPr/>
        <a:lstStyle/>
        <a:p>
          <a:endParaRPr lang="ru-RU"/>
        </a:p>
      </dgm:t>
    </dgm:pt>
    <dgm:pt modelId="{79C61914-7F30-44F6-89B3-551944012FD1}" type="pres">
      <dgm:prSet presAssocID="{C1C9EFEA-0799-4AD7-8701-16F74C6A8DC6}" presName="text_2" presStyleLbl="node1" presStyleIdx="1" presStyleCnt="2" custScaleY="120363" custLinFactNeighborY="186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29BE2-D7E3-44FC-84F6-3A4251DDF9B2}" type="pres">
      <dgm:prSet presAssocID="{C1C9EFEA-0799-4AD7-8701-16F74C6A8DC6}" presName="accent_2" presStyleCnt="0"/>
      <dgm:spPr/>
      <dgm:t>
        <a:bodyPr/>
        <a:lstStyle/>
        <a:p>
          <a:endParaRPr lang="ru-RU"/>
        </a:p>
      </dgm:t>
    </dgm:pt>
    <dgm:pt modelId="{97B7E25B-CCB0-4126-B602-AD78E8D2B42F}" type="pres">
      <dgm:prSet presAssocID="{C1C9EFEA-0799-4AD7-8701-16F74C6A8DC6}" presName="accentRepeatNode" presStyleLbl="solidFgAcc1" presStyleIdx="1" presStyleCnt="2" custScaleX="75670" custScaleY="66351" custLinFactNeighborY="14885"/>
      <dgm:spPr/>
      <dgm:t>
        <a:bodyPr/>
        <a:lstStyle/>
        <a:p>
          <a:endParaRPr lang="ru-RU"/>
        </a:p>
      </dgm:t>
    </dgm:pt>
  </dgm:ptLst>
  <dgm:cxnLst>
    <dgm:cxn modelId="{34050C96-DB2B-441C-9BEA-51B95C604EB1}" srcId="{DAA653B3-448B-4FB0-8BBA-AC2BBF5962AD}" destId="{5BB8F5BC-4D93-4364-9B0F-D928ABE1F263}" srcOrd="0" destOrd="0" parTransId="{FFC6B3D5-BB86-4F22-8751-DF432EF19792}" sibTransId="{407725F5-63F6-4903-8597-4AF603B484C3}"/>
    <dgm:cxn modelId="{57D5E644-E910-4F8E-AE68-57A8936B8B55}" type="presOf" srcId="{407725F5-63F6-4903-8597-4AF603B484C3}" destId="{5F089F2F-0BD0-4658-85BA-E9737C182871}" srcOrd="0" destOrd="0" presId="urn:microsoft.com/office/officeart/2008/layout/VerticalCurvedList"/>
    <dgm:cxn modelId="{679A12B8-DFF1-40FD-A2D3-AF08AE5BC937}" type="presOf" srcId="{DAA653B3-448B-4FB0-8BBA-AC2BBF5962AD}" destId="{81DD7021-67DC-4521-A8D0-19A04BBCA4CE}" srcOrd="0" destOrd="0" presId="urn:microsoft.com/office/officeart/2008/layout/VerticalCurvedList"/>
    <dgm:cxn modelId="{8F896F81-4475-4844-ADD9-157F20EE3950}" type="presOf" srcId="{C1C9EFEA-0799-4AD7-8701-16F74C6A8DC6}" destId="{79C61914-7F30-44F6-89B3-551944012FD1}" srcOrd="0" destOrd="0" presId="urn:microsoft.com/office/officeart/2008/layout/VerticalCurvedList"/>
    <dgm:cxn modelId="{685EC83D-BE60-4903-9264-35D0C83D85B5}" srcId="{DAA653B3-448B-4FB0-8BBA-AC2BBF5962AD}" destId="{C1C9EFEA-0799-4AD7-8701-16F74C6A8DC6}" srcOrd="1" destOrd="0" parTransId="{7E98EC9A-BDC4-4CC1-B77D-6907A6A13E29}" sibTransId="{1EE29F21-8883-4658-B625-455E4D65CD33}"/>
    <dgm:cxn modelId="{C2B90B61-3086-4183-BBF2-2AE61A5363CE}" type="presOf" srcId="{5BB8F5BC-4D93-4364-9B0F-D928ABE1F263}" destId="{1BC52D96-672B-431E-B454-8FA1C5044B76}" srcOrd="0" destOrd="0" presId="urn:microsoft.com/office/officeart/2008/layout/VerticalCurvedList"/>
    <dgm:cxn modelId="{39E549DE-5F37-42BB-BFB4-3D42A940EC41}" type="presParOf" srcId="{81DD7021-67DC-4521-A8D0-19A04BBCA4CE}" destId="{AA8ED1C8-729D-465A-A905-1F4C9308E531}" srcOrd="0" destOrd="0" presId="urn:microsoft.com/office/officeart/2008/layout/VerticalCurvedList"/>
    <dgm:cxn modelId="{6E2A1781-B4A7-42E2-97DC-C1C63FBB7902}" type="presParOf" srcId="{AA8ED1C8-729D-465A-A905-1F4C9308E531}" destId="{3AD6DD3F-8918-43A2-A5D6-8D8C9D8C4BA0}" srcOrd="0" destOrd="0" presId="urn:microsoft.com/office/officeart/2008/layout/VerticalCurvedList"/>
    <dgm:cxn modelId="{E764C3CD-E17B-4DB3-8E1F-CE2E088F9847}" type="presParOf" srcId="{3AD6DD3F-8918-43A2-A5D6-8D8C9D8C4BA0}" destId="{AC36F51F-2457-488C-8D50-F8374D3BD237}" srcOrd="0" destOrd="0" presId="urn:microsoft.com/office/officeart/2008/layout/VerticalCurvedList"/>
    <dgm:cxn modelId="{33AB3F6C-25EB-4886-8277-3C1DE7DCF0B3}" type="presParOf" srcId="{3AD6DD3F-8918-43A2-A5D6-8D8C9D8C4BA0}" destId="{5F089F2F-0BD0-4658-85BA-E9737C182871}" srcOrd="1" destOrd="0" presId="urn:microsoft.com/office/officeart/2008/layout/VerticalCurvedList"/>
    <dgm:cxn modelId="{2967B60B-57A1-4079-B91F-55E0789D24BC}" type="presParOf" srcId="{3AD6DD3F-8918-43A2-A5D6-8D8C9D8C4BA0}" destId="{E1A442E9-93F4-43EB-BB4A-B91654C8A78D}" srcOrd="2" destOrd="0" presId="urn:microsoft.com/office/officeart/2008/layout/VerticalCurvedList"/>
    <dgm:cxn modelId="{924A649C-A8A2-49F7-AD73-E1655C6E9A0D}" type="presParOf" srcId="{3AD6DD3F-8918-43A2-A5D6-8D8C9D8C4BA0}" destId="{526D4CE9-12F3-4B44-8EF7-106EA5B87F7A}" srcOrd="3" destOrd="0" presId="urn:microsoft.com/office/officeart/2008/layout/VerticalCurvedList"/>
    <dgm:cxn modelId="{A52BEBDD-DEE5-4FB2-9C6C-910941949C6F}" type="presParOf" srcId="{AA8ED1C8-729D-465A-A905-1F4C9308E531}" destId="{1BC52D96-672B-431E-B454-8FA1C5044B76}" srcOrd="1" destOrd="0" presId="urn:microsoft.com/office/officeart/2008/layout/VerticalCurvedList"/>
    <dgm:cxn modelId="{3A309514-5024-4843-997A-3D21DED1B34F}" type="presParOf" srcId="{AA8ED1C8-729D-465A-A905-1F4C9308E531}" destId="{A2843339-D84F-4C39-BFBD-EA02B91CD11A}" srcOrd="2" destOrd="0" presId="urn:microsoft.com/office/officeart/2008/layout/VerticalCurvedList"/>
    <dgm:cxn modelId="{85AAB79E-68A1-4E99-AC1E-0BFC139D4DCA}" type="presParOf" srcId="{A2843339-D84F-4C39-BFBD-EA02B91CD11A}" destId="{94FEB36D-3380-46E0-A5C7-2831969108E6}" srcOrd="0" destOrd="0" presId="urn:microsoft.com/office/officeart/2008/layout/VerticalCurvedList"/>
    <dgm:cxn modelId="{9D06155B-4684-4FB1-84B8-116E0B4405B2}" type="presParOf" srcId="{AA8ED1C8-729D-465A-A905-1F4C9308E531}" destId="{79C61914-7F30-44F6-89B3-551944012FD1}" srcOrd="3" destOrd="0" presId="urn:microsoft.com/office/officeart/2008/layout/VerticalCurvedList"/>
    <dgm:cxn modelId="{E7A96929-9DFF-4EA4-ABF2-AD12A564B72F}" type="presParOf" srcId="{AA8ED1C8-729D-465A-A905-1F4C9308E531}" destId="{74329BE2-D7E3-44FC-84F6-3A4251DDF9B2}" srcOrd="4" destOrd="0" presId="urn:microsoft.com/office/officeart/2008/layout/VerticalCurvedList"/>
    <dgm:cxn modelId="{734194F6-A127-4961-BAFD-2B77BC5C6124}" type="presParOf" srcId="{74329BE2-D7E3-44FC-84F6-3A4251DDF9B2}" destId="{97B7E25B-CCB0-4126-B602-AD78E8D2B4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54CA5B-AD76-4F4F-9317-0AB65E95DF76}" type="doc">
      <dgm:prSet loTypeId="urn:microsoft.com/office/officeart/2005/8/layout/chevron2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BE3BF9F-F1A1-4CC0-AD0B-F9DADE27CCD9}">
      <dgm:prSet phldrT="[Текст]" custT="1"/>
      <dgm:spPr/>
      <dgm:t>
        <a:bodyPr/>
        <a:lstStyle/>
        <a:p>
          <a:r>
            <a:rPr lang="ru-RU" sz="2000" dirty="0" smtClean="0"/>
            <a:t>2014</a:t>
          </a:r>
          <a:endParaRPr lang="ru-RU" sz="2000" dirty="0"/>
        </a:p>
      </dgm:t>
    </dgm:pt>
    <dgm:pt modelId="{661137B9-D39D-42D7-971C-2D599E2BA9EF}" type="parTrans" cxnId="{BDE61FE2-619E-4945-932E-25A81B4B7C0C}">
      <dgm:prSet/>
      <dgm:spPr/>
      <dgm:t>
        <a:bodyPr/>
        <a:lstStyle/>
        <a:p>
          <a:endParaRPr lang="ru-RU" sz="1600"/>
        </a:p>
      </dgm:t>
    </dgm:pt>
    <dgm:pt modelId="{70554D69-193A-465B-B722-8107216F42DB}" type="sibTrans" cxnId="{BDE61FE2-619E-4945-932E-25A81B4B7C0C}">
      <dgm:prSet/>
      <dgm:spPr/>
      <dgm:t>
        <a:bodyPr/>
        <a:lstStyle/>
        <a:p>
          <a:endParaRPr lang="ru-RU" sz="1600"/>
        </a:p>
      </dgm:t>
    </dgm:pt>
    <dgm:pt modelId="{200341C5-C72F-49D9-A343-F053ED9A4E8A}">
      <dgm:prSet phldrT="[Текст]" custT="1"/>
      <dgm:spPr/>
      <dgm:t>
        <a:bodyPr/>
        <a:lstStyle/>
        <a:p>
          <a:r>
            <a:rPr lang="ru-RU" sz="14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РГ ЗСТ</a:t>
          </a:r>
          <a:endParaRPr lang="ru-RU" sz="14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C2E896E-CF7D-4D68-8A59-662B56F18771}" type="parTrans" cxnId="{F1C33472-614C-48C3-8224-9041A9539DBD}">
      <dgm:prSet/>
      <dgm:spPr/>
      <dgm:t>
        <a:bodyPr/>
        <a:lstStyle/>
        <a:p>
          <a:endParaRPr lang="ru-RU" sz="1600"/>
        </a:p>
      </dgm:t>
    </dgm:pt>
    <dgm:pt modelId="{D310BA1A-6BD4-4E7E-9619-C5FE7F08D24C}" type="sibTrans" cxnId="{F1C33472-614C-48C3-8224-9041A9539DBD}">
      <dgm:prSet/>
      <dgm:spPr/>
      <dgm:t>
        <a:bodyPr/>
        <a:lstStyle/>
        <a:p>
          <a:endParaRPr lang="ru-RU" sz="1600"/>
        </a:p>
      </dgm:t>
    </dgm:pt>
    <dgm:pt modelId="{7FB864EB-BCAC-402D-9427-D2F50E3EDADF}">
      <dgm:prSet phldrT="[Текст]" custT="1"/>
      <dgm:spPr/>
      <dgm:t>
        <a:bodyPr/>
        <a:lstStyle/>
        <a:p>
          <a:r>
            <a:rPr lang="ru-RU" sz="2000" dirty="0" smtClean="0"/>
            <a:t>2015</a:t>
          </a:r>
          <a:endParaRPr lang="ru-RU" sz="2000" dirty="0"/>
        </a:p>
      </dgm:t>
    </dgm:pt>
    <dgm:pt modelId="{8E7093F7-C584-4474-A109-26988A71DCAC}" type="parTrans" cxnId="{D630FBCE-1439-44EB-8177-C3D53D158861}">
      <dgm:prSet/>
      <dgm:spPr/>
      <dgm:t>
        <a:bodyPr/>
        <a:lstStyle/>
        <a:p>
          <a:endParaRPr lang="ru-RU" sz="1600"/>
        </a:p>
      </dgm:t>
    </dgm:pt>
    <dgm:pt modelId="{83449896-CD69-498A-B9A1-97F10E8E41DA}" type="sibTrans" cxnId="{D630FBCE-1439-44EB-8177-C3D53D158861}">
      <dgm:prSet/>
      <dgm:spPr/>
      <dgm:t>
        <a:bodyPr/>
        <a:lstStyle/>
        <a:p>
          <a:endParaRPr lang="ru-RU" sz="1600"/>
        </a:p>
      </dgm:t>
    </dgm:pt>
    <dgm:pt modelId="{73989AC0-13AD-4868-87B8-44D821ADF1F9}">
      <dgm:prSet phldrT="[Текст]" custT="1"/>
      <dgm:spPr>
        <a:ln w="19050"/>
      </dgm:spPr>
      <dgm:t>
        <a:bodyPr lIns="36000" tIns="36000" rIns="36000" bIns="36000"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2 заседание (Астана) - Подготовка рабочего проекта Соглашения</a:t>
          </a:r>
          <a:endParaRPr lang="ru-RU" sz="14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916D2D6-6980-4773-8A9A-65237CC120E5}" type="parTrans" cxnId="{28C680DD-49F1-48A1-AAFE-0321D0F08727}">
      <dgm:prSet/>
      <dgm:spPr/>
      <dgm:t>
        <a:bodyPr/>
        <a:lstStyle/>
        <a:p>
          <a:endParaRPr lang="ru-RU" sz="1600"/>
        </a:p>
      </dgm:t>
    </dgm:pt>
    <dgm:pt modelId="{06EABEEE-360C-4081-B8C6-B8C75DAB20D9}" type="sibTrans" cxnId="{28C680DD-49F1-48A1-AAFE-0321D0F08727}">
      <dgm:prSet/>
      <dgm:spPr/>
      <dgm:t>
        <a:bodyPr/>
        <a:lstStyle/>
        <a:p>
          <a:endParaRPr lang="ru-RU" sz="1600"/>
        </a:p>
      </dgm:t>
    </dgm:pt>
    <dgm:pt modelId="{1B16760D-BD32-4657-ABC4-327C48244A16}">
      <dgm:prSet phldrT="[Текст]" custT="1"/>
      <dgm:spPr/>
      <dgm:t>
        <a:bodyPr/>
        <a:lstStyle/>
        <a:p>
          <a:r>
            <a:rPr lang="ru-RU" sz="2000" dirty="0" smtClean="0"/>
            <a:t>2016</a:t>
          </a:r>
          <a:endParaRPr lang="ru-RU" sz="2000" dirty="0"/>
        </a:p>
      </dgm:t>
    </dgm:pt>
    <dgm:pt modelId="{ED993A9C-DAD2-41F3-B123-A3C8F68CF9EE}" type="parTrans" cxnId="{3186F5EB-5205-4330-96FD-237209688AF2}">
      <dgm:prSet/>
      <dgm:spPr/>
      <dgm:t>
        <a:bodyPr/>
        <a:lstStyle/>
        <a:p>
          <a:endParaRPr lang="ru-RU" sz="1600"/>
        </a:p>
      </dgm:t>
    </dgm:pt>
    <dgm:pt modelId="{D1012242-5431-46D5-BC2E-A33A2B483B31}" type="sibTrans" cxnId="{3186F5EB-5205-4330-96FD-237209688AF2}">
      <dgm:prSet/>
      <dgm:spPr/>
      <dgm:t>
        <a:bodyPr/>
        <a:lstStyle/>
        <a:p>
          <a:endParaRPr lang="ru-RU" sz="1600"/>
        </a:p>
      </dgm:t>
    </dgm:pt>
    <dgm:pt modelId="{CD56DE95-A2C7-471A-928F-86B125B13D02}">
      <dgm:prSet phldrT="[Текст]" custT="1"/>
      <dgm:spPr/>
      <dgm:t>
        <a:bodyPr/>
        <a:lstStyle/>
        <a:p>
          <a:r>
            <a:rPr lang="ru-RU" sz="14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 заседание (Баку) - Доработка проекта Соглашения по поступившим предложениям</a:t>
          </a:r>
          <a:endParaRPr lang="ru-RU" sz="14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EE41F1-7DA4-4EA5-9E7F-56A9D828190C}" type="parTrans" cxnId="{1B8AB2B3-CF1E-46AC-9909-CEDE730E2C6A}">
      <dgm:prSet/>
      <dgm:spPr/>
      <dgm:t>
        <a:bodyPr/>
        <a:lstStyle/>
        <a:p>
          <a:endParaRPr lang="ru-RU" sz="1600"/>
        </a:p>
      </dgm:t>
    </dgm:pt>
    <dgm:pt modelId="{50C1F114-830A-466F-82D7-616D19F92832}" type="sibTrans" cxnId="{1B8AB2B3-CF1E-46AC-9909-CEDE730E2C6A}">
      <dgm:prSet/>
      <dgm:spPr/>
      <dgm:t>
        <a:bodyPr/>
        <a:lstStyle/>
        <a:p>
          <a:endParaRPr lang="ru-RU" sz="1600"/>
        </a:p>
      </dgm:t>
    </dgm:pt>
    <dgm:pt modelId="{6889701C-6F84-491E-8BCD-92322823F7A0}">
      <dgm:prSet custT="1"/>
      <dgm:spPr/>
      <dgm:t>
        <a:bodyPr/>
        <a:lstStyle/>
        <a:p>
          <a:r>
            <a:rPr lang="ru-RU" sz="2000" dirty="0" smtClean="0"/>
            <a:t>2017</a:t>
          </a:r>
          <a:endParaRPr lang="ru-RU" sz="2000" dirty="0"/>
        </a:p>
      </dgm:t>
    </dgm:pt>
    <dgm:pt modelId="{8C951009-351D-4BC3-A400-F4D4AB741B7E}" type="parTrans" cxnId="{51BFB71F-5EC5-4CC3-8F45-6D681AA1386E}">
      <dgm:prSet/>
      <dgm:spPr/>
      <dgm:t>
        <a:bodyPr/>
        <a:lstStyle/>
        <a:p>
          <a:endParaRPr lang="ru-RU" sz="1600"/>
        </a:p>
      </dgm:t>
    </dgm:pt>
    <dgm:pt modelId="{0E3B3964-81CB-4F5C-BA32-CFB75F65C1B7}" type="sibTrans" cxnId="{51BFB71F-5EC5-4CC3-8F45-6D681AA1386E}">
      <dgm:prSet/>
      <dgm:spPr/>
      <dgm:t>
        <a:bodyPr/>
        <a:lstStyle/>
        <a:p>
          <a:endParaRPr lang="ru-RU" sz="1600"/>
        </a:p>
      </dgm:t>
    </dgm:pt>
    <dgm:pt modelId="{256B3CF0-DCAA-41E6-A7F1-147C9770911C}">
      <dgm:prSet phldrT="[Текст]" custT="1"/>
      <dgm:spPr/>
      <dgm:t>
        <a:bodyPr/>
        <a:lstStyle/>
        <a:p>
          <a:r>
            <a:rPr lang="ru-RU" sz="14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 заседание (Душанбе) - Подготовка основных направлений и механизмов устранения технических барьеров</a:t>
          </a:r>
          <a:endParaRPr lang="ru-RU" sz="14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840B369-454B-43D1-91D8-EDA4DE4AE326}" type="parTrans" cxnId="{144EC7AE-3A9F-4A15-B7FA-0BFC9FEB3282}">
      <dgm:prSet/>
      <dgm:spPr/>
      <dgm:t>
        <a:bodyPr/>
        <a:lstStyle/>
        <a:p>
          <a:endParaRPr lang="ru-RU" sz="1600"/>
        </a:p>
      </dgm:t>
    </dgm:pt>
    <dgm:pt modelId="{632D61E4-3032-4489-AE2D-1423CC13D313}" type="sibTrans" cxnId="{144EC7AE-3A9F-4A15-B7FA-0BFC9FEB3282}">
      <dgm:prSet/>
      <dgm:spPr/>
      <dgm:t>
        <a:bodyPr/>
        <a:lstStyle/>
        <a:p>
          <a:endParaRPr lang="ru-RU" sz="1600"/>
        </a:p>
      </dgm:t>
    </dgm:pt>
    <dgm:pt modelId="{410E2845-58EC-415B-93B6-70DD504FF885}">
      <dgm:prSet custT="1"/>
      <dgm:spPr>
        <a:ln w="19050"/>
      </dgm:spPr>
      <dgm:t>
        <a:bodyPr/>
        <a:lstStyle/>
        <a:p>
          <a:r>
            <a:rPr lang="ru-RU" sz="14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 заседание (Бишкек) – Уточнение проекта Соглашения по результатам внутригосударственных процедур</a:t>
          </a:r>
          <a:endParaRPr lang="ru-RU" sz="14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70872DB-EB80-4745-B6AA-4948A7DB3C54}" type="parTrans" cxnId="{887868A8-3FBD-4BC8-B1B4-02C359FAD45D}">
      <dgm:prSet/>
      <dgm:spPr/>
      <dgm:t>
        <a:bodyPr/>
        <a:lstStyle/>
        <a:p>
          <a:endParaRPr lang="ru-RU" sz="1600"/>
        </a:p>
      </dgm:t>
    </dgm:pt>
    <dgm:pt modelId="{E0D3882A-3B76-4D41-947F-AE65543312A8}" type="sibTrans" cxnId="{887868A8-3FBD-4BC8-B1B4-02C359FAD45D}">
      <dgm:prSet/>
      <dgm:spPr/>
      <dgm:t>
        <a:bodyPr/>
        <a:lstStyle/>
        <a:p>
          <a:endParaRPr lang="ru-RU" sz="1600"/>
        </a:p>
      </dgm:t>
    </dgm:pt>
    <dgm:pt modelId="{BB8B059D-9B53-413A-A470-445806FBAF5E}">
      <dgm:prSet phldrT="[Текст]" custT="1"/>
      <dgm:spPr>
        <a:ln w="19050"/>
      </dgm:spPr>
      <dgm:t>
        <a:bodyPr lIns="36000" tIns="36000" rIns="36000" bIns="36000"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Рассмотрение национальными органами</a:t>
          </a:r>
          <a:endParaRPr lang="ru-RU" sz="14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DE142E-6167-4E03-B834-A89324D90A18}" type="parTrans" cxnId="{7A9B5DB5-7D81-4EAF-AE8C-29C3F03D62A4}">
      <dgm:prSet/>
      <dgm:spPr/>
      <dgm:t>
        <a:bodyPr/>
        <a:lstStyle/>
        <a:p>
          <a:endParaRPr lang="ru-RU" sz="1600"/>
        </a:p>
      </dgm:t>
    </dgm:pt>
    <dgm:pt modelId="{30919A86-A278-4EB4-9DB7-07F8759B3E19}" type="sibTrans" cxnId="{7A9B5DB5-7D81-4EAF-AE8C-29C3F03D62A4}">
      <dgm:prSet/>
      <dgm:spPr/>
      <dgm:t>
        <a:bodyPr/>
        <a:lstStyle/>
        <a:p>
          <a:endParaRPr lang="ru-RU" sz="1600"/>
        </a:p>
      </dgm:t>
    </dgm:pt>
    <dgm:pt modelId="{D2585A03-61A5-403C-A532-045340C752DB}">
      <dgm:prSet phldrT="[Текст]" custT="1"/>
      <dgm:spPr>
        <a:ln w="19050"/>
      </dgm:spPr>
      <dgm:t>
        <a:bodyPr lIns="36000" tIns="36000" rIns="36000" bIns="36000"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3 заседание (Москва) - Рассмотрение альтернативного проекта и выработка консолидированного документа</a:t>
          </a:r>
          <a:endParaRPr lang="ru-RU" sz="14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90E368-FE36-4126-8E61-2892F505729C}" type="parTrans" cxnId="{B5E2B924-8A5F-4005-8CEC-FE056679F135}">
      <dgm:prSet/>
      <dgm:spPr/>
      <dgm:t>
        <a:bodyPr/>
        <a:lstStyle/>
        <a:p>
          <a:endParaRPr lang="ru-RU" sz="1600"/>
        </a:p>
      </dgm:t>
    </dgm:pt>
    <dgm:pt modelId="{C8650F6B-EB89-4AE7-A90D-ED1DFEF40C5A}" type="sibTrans" cxnId="{B5E2B924-8A5F-4005-8CEC-FE056679F135}">
      <dgm:prSet/>
      <dgm:spPr/>
      <dgm:t>
        <a:bodyPr/>
        <a:lstStyle/>
        <a:p>
          <a:endParaRPr lang="ru-RU" sz="1600"/>
        </a:p>
      </dgm:t>
    </dgm:pt>
    <dgm:pt modelId="{A8D624DC-85D6-4FF9-B84E-1CDD88BC8996}">
      <dgm:prSet phldrT="[Текст]" custT="1"/>
      <dgm:spPr/>
      <dgm:t>
        <a:bodyPr/>
        <a:lstStyle/>
        <a:p>
          <a:r>
            <a:rPr lang="ru-RU" sz="14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Одобрение проекта  на заседании МГС и направление через Исполком СНГ на внутригосударственные процедуры согласования</a:t>
          </a:r>
          <a:endParaRPr lang="ru-RU" sz="14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48735B-68A4-440B-A9BB-ADBFBD300AB9}" type="parTrans" cxnId="{F02D0FE6-A610-4173-AE9E-1AD6C3EE2B65}">
      <dgm:prSet/>
      <dgm:spPr/>
      <dgm:t>
        <a:bodyPr/>
        <a:lstStyle/>
        <a:p>
          <a:endParaRPr lang="ru-RU" sz="1600"/>
        </a:p>
      </dgm:t>
    </dgm:pt>
    <dgm:pt modelId="{95CB5FFC-59EE-4262-80D9-953088339989}" type="sibTrans" cxnId="{F02D0FE6-A610-4173-AE9E-1AD6C3EE2B65}">
      <dgm:prSet/>
      <dgm:spPr/>
      <dgm:t>
        <a:bodyPr/>
        <a:lstStyle/>
        <a:p>
          <a:endParaRPr lang="ru-RU" sz="1600"/>
        </a:p>
      </dgm:t>
    </dgm:pt>
    <dgm:pt modelId="{19FA3AF2-510E-42DD-A2CC-84656AEF9712}">
      <dgm:prSet custT="1"/>
      <dgm:spPr>
        <a:ln w="19050"/>
      </dgm:spPr>
      <dgm:t>
        <a:bodyPr/>
        <a:lstStyle/>
        <a:p>
          <a:r>
            <a:rPr lang="ru-RU" sz="14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Обсуждение стратегии дальнейших шагов </a:t>
          </a:r>
          <a:endParaRPr lang="ru-RU" sz="14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BD74919-2E90-4CC2-B7F0-16CD191520D2}" type="parTrans" cxnId="{23EC6CD3-EFBC-4E9A-AF26-3C252EA03DCC}">
      <dgm:prSet/>
      <dgm:spPr/>
      <dgm:t>
        <a:bodyPr/>
        <a:lstStyle/>
        <a:p>
          <a:endParaRPr lang="ru-RU"/>
        </a:p>
      </dgm:t>
    </dgm:pt>
    <dgm:pt modelId="{288DE488-350D-4067-8EA5-16F27DD27BAC}" type="sibTrans" cxnId="{23EC6CD3-EFBC-4E9A-AF26-3C252EA03DCC}">
      <dgm:prSet/>
      <dgm:spPr/>
      <dgm:t>
        <a:bodyPr/>
        <a:lstStyle/>
        <a:p>
          <a:endParaRPr lang="ru-RU"/>
        </a:p>
      </dgm:t>
    </dgm:pt>
    <dgm:pt modelId="{D02DAA0F-98D8-49BB-92AB-357B7A94566C}" type="pres">
      <dgm:prSet presAssocID="{1154CA5B-AD76-4F4F-9317-0AB65E95DF7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BB4E69-4FB0-4F7A-822F-0B40981CBA63}" type="pres">
      <dgm:prSet presAssocID="{4BE3BF9F-F1A1-4CC0-AD0B-F9DADE27CCD9}" presName="composite" presStyleCnt="0"/>
      <dgm:spPr/>
    </dgm:pt>
    <dgm:pt modelId="{B5FBDDB9-B05D-46D9-B222-40292259D571}" type="pres">
      <dgm:prSet presAssocID="{4BE3BF9F-F1A1-4CC0-AD0B-F9DADE27CCD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FF3EA3-B3F7-4A1F-B114-339E120C700B}" type="pres">
      <dgm:prSet presAssocID="{4BE3BF9F-F1A1-4CC0-AD0B-F9DADE27CCD9}" presName="descendantText" presStyleLbl="alignAcc1" presStyleIdx="0" presStyleCnt="4" custScaleY="968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876E0-EA40-47F0-8493-91C86B898877}" type="pres">
      <dgm:prSet presAssocID="{70554D69-193A-465B-B722-8107216F42DB}" presName="sp" presStyleCnt="0"/>
      <dgm:spPr/>
    </dgm:pt>
    <dgm:pt modelId="{FD8299CF-EF56-4A4F-B032-416843D41D5F}" type="pres">
      <dgm:prSet presAssocID="{7FB864EB-BCAC-402D-9427-D2F50E3EDADF}" presName="composite" presStyleCnt="0"/>
      <dgm:spPr/>
    </dgm:pt>
    <dgm:pt modelId="{FDEB63A6-97CA-4AF0-B737-ED8DBE6B40A4}" type="pres">
      <dgm:prSet presAssocID="{7FB864EB-BCAC-402D-9427-D2F50E3EDAD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446C9-C2C7-4F43-9BCC-226596BDDD82}" type="pres">
      <dgm:prSet presAssocID="{7FB864EB-BCAC-402D-9427-D2F50E3EDADF}" presName="descendantText" presStyleLbl="alignAcc1" presStyleIdx="1" presStyleCnt="4" custScaleY="125916" custLinFactNeighborY="-2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001D6-0D89-4D24-8EB5-4B76544CF7D9}" type="pres">
      <dgm:prSet presAssocID="{83449896-CD69-498A-B9A1-97F10E8E41DA}" presName="sp" presStyleCnt="0"/>
      <dgm:spPr/>
    </dgm:pt>
    <dgm:pt modelId="{CFEC2943-9530-460E-AE42-FC1640B81C50}" type="pres">
      <dgm:prSet presAssocID="{1B16760D-BD32-4657-ABC4-327C48244A16}" presName="composite" presStyleCnt="0"/>
      <dgm:spPr/>
    </dgm:pt>
    <dgm:pt modelId="{626D09B6-2F28-4062-9591-45A268E9843A}" type="pres">
      <dgm:prSet presAssocID="{1B16760D-BD32-4657-ABC4-327C48244A1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AC9797-08EA-4299-9CD7-AF4390F37F90}" type="pres">
      <dgm:prSet presAssocID="{1B16760D-BD32-4657-ABC4-327C48244A16}" presName="descendantText" presStyleLbl="alignAcc1" presStyleIdx="2" presStyleCnt="4" custScaleY="91079" custLinFactNeighborY="89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058759-5006-44EA-B522-F2A82E127BC6}" type="pres">
      <dgm:prSet presAssocID="{D1012242-5431-46D5-BC2E-A33A2B483B31}" presName="sp" presStyleCnt="0"/>
      <dgm:spPr/>
    </dgm:pt>
    <dgm:pt modelId="{C4C02DD3-C096-4477-B818-65F69B7A1D33}" type="pres">
      <dgm:prSet presAssocID="{6889701C-6F84-491E-8BCD-92322823F7A0}" presName="composite" presStyleCnt="0"/>
      <dgm:spPr/>
    </dgm:pt>
    <dgm:pt modelId="{76C8B70E-F195-4D6A-AA92-A8DCA44FBE12}" type="pres">
      <dgm:prSet presAssocID="{6889701C-6F84-491E-8BCD-92322823F7A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618424-C21C-4324-814A-D486FD930CC0}" type="pres">
      <dgm:prSet presAssocID="{6889701C-6F84-491E-8BCD-92322823F7A0}" presName="descendantText" presStyleLbl="alignAcc1" presStyleIdx="3" presStyleCnt="4" custScaleY="85831" custLinFactNeighborY="5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0BC054-C5E7-4221-869D-380A9EC5F134}" type="presOf" srcId="{19FA3AF2-510E-42DD-A2CC-84656AEF9712}" destId="{E0618424-C21C-4324-814A-D486FD930CC0}" srcOrd="0" destOrd="1" presId="urn:microsoft.com/office/officeart/2005/8/layout/chevron2"/>
    <dgm:cxn modelId="{68A77BFD-2B2E-4CC3-B5A5-AB945CB65422}" type="presOf" srcId="{7FB864EB-BCAC-402D-9427-D2F50E3EDADF}" destId="{FDEB63A6-97CA-4AF0-B737-ED8DBE6B40A4}" srcOrd="0" destOrd="0" presId="urn:microsoft.com/office/officeart/2005/8/layout/chevron2"/>
    <dgm:cxn modelId="{EB909CD2-0F73-454A-8A06-9DB5CCB64B44}" type="presOf" srcId="{73989AC0-13AD-4868-87B8-44D821ADF1F9}" destId="{3FF446C9-C2C7-4F43-9BCC-226596BDDD82}" srcOrd="0" destOrd="0" presId="urn:microsoft.com/office/officeart/2005/8/layout/chevron2"/>
    <dgm:cxn modelId="{467B433C-4A61-4F70-9F54-B390462B582F}" type="presOf" srcId="{BB8B059D-9B53-413A-A470-445806FBAF5E}" destId="{3FF446C9-C2C7-4F43-9BCC-226596BDDD82}" srcOrd="0" destOrd="1" presId="urn:microsoft.com/office/officeart/2005/8/layout/chevron2"/>
    <dgm:cxn modelId="{F1C33472-614C-48C3-8224-9041A9539DBD}" srcId="{4BE3BF9F-F1A1-4CC0-AD0B-F9DADE27CCD9}" destId="{200341C5-C72F-49D9-A343-F053ED9A4E8A}" srcOrd="0" destOrd="0" parTransId="{DC2E896E-CF7D-4D68-8A59-662B56F18771}" sibTransId="{D310BA1A-6BD4-4E7E-9619-C5FE7F08D24C}"/>
    <dgm:cxn modelId="{28C680DD-49F1-48A1-AAFE-0321D0F08727}" srcId="{7FB864EB-BCAC-402D-9427-D2F50E3EDADF}" destId="{73989AC0-13AD-4868-87B8-44D821ADF1F9}" srcOrd="0" destOrd="0" parTransId="{2916D2D6-6980-4773-8A9A-65237CC120E5}" sibTransId="{06EABEEE-360C-4081-B8C6-B8C75DAB20D9}"/>
    <dgm:cxn modelId="{1A386C57-4AD1-4854-B5F1-4F7EFFA2E42C}" type="presOf" srcId="{A8D624DC-85D6-4FF9-B84E-1CDD88BC8996}" destId="{95AC9797-08EA-4299-9CD7-AF4390F37F90}" srcOrd="0" destOrd="1" presId="urn:microsoft.com/office/officeart/2005/8/layout/chevron2"/>
    <dgm:cxn modelId="{887868A8-3FBD-4BC8-B1B4-02C359FAD45D}" srcId="{6889701C-6F84-491E-8BCD-92322823F7A0}" destId="{410E2845-58EC-415B-93B6-70DD504FF885}" srcOrd="0" destOrd="0" parTransId="{270872DB-EB80-4745-B6AA-4948A7DB3C54}" sibTransId="{E0D3882A-3B76-4D41-947F-AE65543312A8}"/>
    <dgm:cxn modelId="{FBAB696C-37B1-4535-A01D-3CAA8DDE8926}" type="presOf" srcId="{6889701C-6F84-491E-8BCD-92322823F7A0}" destId="{76C8B70E-F195-4D6A-AA92-A8DCA44FBE12}" srcOrd="0" destOrd="0" presId="urn:microsoft.com/office/officeart/2005/8/layout/chevron2"/>
    <dgm:cxn modelId="{3186F5EB-5205-4330-96FD-237209688AF2}" srcId="{1154CA5B-AD76-4F4F-9317-0AB65E95DF76}" destId="{1B16760D-BD32-4657-ABC4-327C48244A16}" srcOrd="2" destOrd="0" parTransId="{ED993A9C-DAD2-41F3-B123-A3C8F68CF9EE}" sibTransId="{D1012242-5431-46D5-BC2E-A33A2B483B31}"/>
    <dgm:cxn modelId="{D8AA9159-EFFA-4440-B602-73CA77977869}" type="presOf" srcId="{D2585A03-61A5-403C-A532-045340C752DB}" destId="{3FF446C9-C2C7-4F43-9BCC-226596BDDD82}" srcOrd="0" destOrd="2" presId="urn:microsoft.com/office/officeart/2005/8/layout/chevron2"/>
    <dgm:cxn modelId="{96786145-1EF4-41B4-A43A-AFF9CA1EC44F}" type="presOf" srcId="{1B16760D-BD32-4657-ABC4-327C48244A16}" destId="{626D09B6-2F28-4062-9591-45A268E9843A}" srcOrd="0" destOrd="0" presId="urn:microsoft.com/office/officeart/2005/8/layout/chevron2"/>
    <dgm:cxn modelId="{C8530BB7-E210-4B91-B18B-0F5EA61DC781}" type="presOf" srcId="{CD56DE95-A2C7-471A-928F-86B125B13D02}" destId="{95AC9797-08EA-4299-9CD7-AF4390F37F90}" srcOrd="0" destOrd="0" presId="urn:microsoft.com/office/officeart/2005/8/layout/chevron2"/>
    <dgm:cxn modelId="{F02D0FE6-A610-4173-AE9E-1AD6C3EE2B65}" srcId="{1B16760D-BD32-4657-ABC4-327C48244A16}" destId="{A8D624DC-85D6-4FF9-B84E-1CDD88BC8996}" srcOrd="1" destOrd="0" parTransId="{0548735B-68A4-440B-A9BB-ADBFBD300AB9}" sibTransId="{95CB5FFC-59EE-4262-80D9-953088339989}"/>
    <dgm:cxn modelId="{EBBB4391-6972-47AA-9AC6-69CD5D7C4594}" type="presOf" srcId="{1154CA5B-AD76-4F4F-9317-0AB65E95DF76}" destId="{D02DAA0F-98D8-49BB-92AB-357B7A94566C}" srcOrd="0" destOrd="0" presId="urn:microsoft.com/office/officeart/2005/8/layout/chevron2"/>
    <dgm:cxn modelId="{DCA54F82-7FD4-4403-BDAB-D355E58ED7B3}" type="presOf" srcId="{256B3CF0-DCAA-41E6-A7F1-147C9770911C}" destId="{85FF3EA3-B3F7-4A1F-B114-339E120C700B}" srcOrd="0" destOrd="1" presId="urn:microsoft.com/office/officeart/2005/8/layout/chevron2"/>
    <dgm:cxn modelId="{23EC6CD3-EFBC-4E9A-AF26-3C252EA03DCC}" srcId="{6889701C-6F84-491E-8BCD-92322823F7A0}" destId="{19FA3AF2-510E-42DD-A2CC-84656AEF9712}" srcOrd="1" destOrd="0" parTransId="{2BD74919-2E90-4CC2-B7F0-16CD191520D2}" sibTransId="{288DE488-350D-4067-8EA5-16F27DD27BAC}"/>
    <dgm:cxn modelId="{7A9B5DB5-7D81-4EAF-AE8C-29C3F03D62A4}" srcId="{7FB864EB-BCAC-402D-9427-D2F50E3EDADF}" destId="{BB8B059D-9B53-413A-A470-445806FBAF5E}" srcOrd="1" destOrd="0" parTransId="{52DE142E-6167-4E03-B834-A89324D90A18}" sibTransId="{30919A86-A278-4EB4-9DB7-07F8759B3E19}"/>
    <dgm:cxn modelId="{BDE61FE2-619E-4945-932E-25A81B4B7C0C}" srcId="{1154CA5B-AD76-4F4F-9317-0AB65E95DF76}" destId="{4BE3BF9F-F1A1-4CC0-AD0B-F9DADE27CCD9}" srcOrd="0" destOrd="0" parTransId="{661137B9-D39D-42D7-971C-2D599E2BA9EF}" sibTransId="{70554D69-193A-465B-B722-8107216F42DB}"/>
    <dgm:cxn modelId="{144EC7AE-3A9F-4A15-B7FA-0BFC9FEB3282}" srcId="{4BE3BF9F-F1A1-4CC0-AD0B-F9DADE27CCD9}" destId="{256B3CF0-DCAA-41E6-A7F1-147C9770911C}" srcOrd="1" destOrd="0" parTransId="{1840B369-454B-43D1-91D8-EDA4DE4AE326}" sibTransId="{632D61E4-3032-4489-AE2D-1423CC13D313}"/>
    <dgm:cxn modelId="{D630FBCE-1439-44EB-8177-C3D53D158861}" srcId="{1154CA5B-AD76-4F4F-9317-0AB65E95DF76}" destId="{7FB864EB-BCAC-402D-9427-D2F50E3EDADF}" srcOrd="1" destOrd="0" parTransId="{8E7093F7-C584-4474-A109-26988A71DCAC}" sibTransId="{83449896-CD69-498A-B9A1-97F10E8E41DA}"/>
    <dgm:cxn modelId="{B5E2B924-8A5F-4005-8CEC-FE056679F135}" srcId="{7FB864EB-BCAC-402D-9427-D2F50E3EDADF}" destId="{D2585A03-61A5-403C-A532-045340C752DB}" srcOrd="2" destOrd="0" parTransId="{0A90E368-FE36-4126-8E61-2892F505729C}" sibTransId="{C8650F6B-EB89-4AE7-A90D-ED1DFEF40C5A}"/>
    <dgm:cxn modelId="{51BFB71F-5EC5-4CC3-8F45-6D681AA1386E}" srcId="{1154CA5B-AD76-4F4F-9317-0AB65E95DF76}" destId="{6889701C-6F84-491E-8BCD-92322823F7A0}" srcOrd="3" destOrd="0" parTransId="{8C951009-351D-4BC3-A400-F4D4AB741B7E}" sibTransId="{0E3B3964-81CB-4F5C-BA32-CFB75F65C1B7}"/>
    <dgm:cxn modelId="{537F8F23-0319-4607-99FD-C84CB2172F1F}" type="presOf" srcId="{200341C5-C72F-49D9-A343-F053ED9A4E8A}" destId="{85FF3EA3-B3F7-4A1F-B114-339E120C700B}" srcOrd="0" destOrd="0" presId="urn:microsoft.com/office/officeart/2005/8/layout/chevron2"/>
    <dgm:cxn modelId="{1B8AB2B3-CF1E-46AC-9909-CEDE730E2C6A}" srcId="{1B16760D-BD32-4657-ABC4-327C48244A16}" destId="{CD56DE95-A2C7-471A-928F-86B125B13D02}" srcOrd="0" destOrd="0" parTransId="{2AEE41F1-7DA4-4EA5-9E7F-56A9D828190C}" sibTransId="{50C1F114-830A-466F-82D7-616D19F92832}"/>
    <dgm:cxn modelId="{BDEDC29C-8290-45CC-8BFC-82383FA6220F}" type="presOf" srcId="{4BE3BF9F-F1A1-4CC0-AD0B-F9DADE27CCD9}" destId="{B5FBDDB9-B05D-46D9-B222-40292259D571}" srcOrd="0" destOrd="0" presId="urn:microsoft.com/office/officeart/2005/8/layout/chevron2"/>
    <dgm:cxn modelId="{EA82D260-979E-43C1-A28B-04B82FD3D91C}" type="presOf" srcId="{410E2845-58EC-415B-93B6-70DD504FF885}" destId="{E0618424-C21C-4324-814A-D486FD930CC0}" srcOrd="0" destOrd="0" presId="urn:microsoft.com/office/officeart/2005/8/layout/chevron2"/>
    <dgm:cxn modelId="{C1F0B5A6-EDA1-4BB5-9DB4-35AB1E66E41C}" type="presParOf" srcId="{D02DAA0F-98D8-49BB-92AB-357B7A94566C}" destId="{50BB4E69-4FB0-4F7A-822F-0B40981CBA63}" srcOrd="0" destOrd="0" presId="urn:microsoft.com/office/officeart/2005/8/layout/chevron2"/>
    <dgm:cxn modelId="{1E32660D-62D8-4C86-A63C-FD9AE2E9D1B8}" type="presParOf" srcId="{50BB4E69-4FB0-4F7A-822F-0B40981CBA63}" destId="{B5FBDDB9-B05D-46D9-B222-40292259D571}" srcOrd="0" destOrd="0" presId="urn:microsoft.com/office/officeart/2005/8/layout/chevron2"/>
    <dgm:cxn modelId="{2AB82E2E-D7C0-4B0D-A01A-7D9D35FBF388}" type="presParOf" srcId="{50BB4E69-4FB0-4F7A-822F-0B40981CBA63}" destId="{85FF3EA3-B3F7-4A1F-B114-339E120C700B}" srcOrd="1" destOrd="0" presId="urn:microsoft.com/office/officeart/2005/8/layout/chevron2"/>
    <dgm:cxn modelId="{ED3BCB53-C30A-4302-B455-CCE00F9257BC}" type="presParOf" srcId="{D02DAA0F-98D8-49BB-92AB-357B7A94566C}" destId="{45D876E0-EA40-47F0-8493-91C86B898877}" srcOrd="1" destOrd="0" presId="urn:microsoft.com/office/officeart/2005/8/layout/chevron2"/>
    <dgm:cxn modelId="{726B8D57-2E09-4E79-A1BF-2BDC442BE281}" type="presParOf" srcId="{D02DAA0F-98D8-49BB-92AB-357B7A94566C}" destId="{FD8299CF-EF56-4A4F-B032-416843D41D5F}" srcOrd="2" destOrd="0" presId="urn:microsoft.com/office/officeart/2005/8/layout/chevron2"/>
    <dgm:cxn modelId="{AA093589-AEF5-4F83-96DB-2974CD17A922}" type="presParOf" srcId="{FD8299CF-EF56-4A4F-B032-416843D41D5F}" destId="{FDEB63A6-97CA-4AF0-B737-ED8DBE6B40A4}" srcOrd="0" destOrd="0" presId="urn:microsoft.com/office/officeart/2005/8/layout/chevron2"/>
    <dgm:cxn modelId="{91AF48DE-A326-47E8-AE65-A234DDA91DA4}" type="presParOf" srcId="{FD8299CF-EF56-4A4F-B032-416843D41D5F}" destId="{3FF446C9-C2C7-4F43-9BCC-226596BDDD82}" srcOrd="1" destOrd="0" presId="urn:microsoft.com/office/officeart/2005/8/layout/chevron2"/>
    <dgm:cxn modelId="{89B0914D-57FB-40EA-AE1E-9A176924C603}" type="presParOf" srcId="{D02DAA0F-98D8-49BB-92AB-357B7A94566C}" destId="{724001D6-0D89-4D24-8EB5-4B76544CF7D9}" srcOrd="3" destOrd="0" presId="urn:microsoft.com/office/officeart/2005/8/layout/chevron2"/>
    <dgm:cxn modelId="{C0148D38-E264-4200-B816-50CDB9138C78}" type="presParOf" srcId="{D02DAA0F-98D8-49BB-92AB-357B7A94566C}" destId="{CFEC2943-9530-460E-AE42-FC1640B81C50}" srcOrd="4" destOrd="0" presId="urn:microsoft.com/office/officeart/2005/8/layout/chevron2"/>
    <dgm:cxn modelId="{6B2059F3-E9F1-4CE1-B607-22494471B0BE}" type="presParOf" srcId="{CFEC2943-9530-460E-AE42-FC1640B81C50}" destId="{626D09B6-2F28-4062-9591-45A268E9843A}" srcOrd="0" destOrd="0" presId="urn:microsoft.com/office/officeart/2005/8/layout/chevron2"/>
    <dgm:cxn modelId="{F8EF64C8-B751-4FD1-8545-FE28DC788C83}" type="presParOf" srcId="{CFEC2943-9530-460E-AE42-FC1640B81C50}" destId="{95AC9797-08EA-4299-9CD7-AF4390F37F90}" srcOrd="1" destOrd="0" presId="urn:microsoft.com/office/officeart/2005/8/layout/chevron2"/>
    <dgm:cxn modelId="{A68677D3-570F-4325-AE69-F85DA8C9149B}" type="presParOf" srcId="{D02DAA0F-98D8-49BB-92AB-357B7A94566C}" destId="{D1058759-5006-44EA-B522-F2A82E127BC6}" srcOrd="5" destOrd="0" presId="urn:microsoft.com/office/officeart/2005/8/layout/chevron2"/>
    <dgm:cxn modelId="{D36C4D46-A25F-48EE-B3CC-28BA6195E536}" type="presParOf" srcId="{D02DAA0F-98D8-49BB-92AB-357B7A94566C}" destId="{C4C02DD3-C096-4477-B818-65F69B7A1D33}" srcOrd="6" destOrd="0" presId="urn:microsoft.com/office/officeart/2005/8/layout/chevron2"/>
    <dgm:cxn modelId="{16A5B29B-417D-45C9-9316-A742F2CDABA6}" type="presParOf" srcId="{C4C02DD3-C096-4477-B818-65F69B7A1D33}" destId="{76C8B70E-F195-4D6A-AA92-A8DCA44FBE12}" srcOrd="0" destOrd="0" presId="urn:microsoft.com/office/officeart/2005/8/layout/chevron2"/>
    <dgm:cxn modelId="{89ECB797-F09E-43F0-A906-D25D387A272E}" type="presParOf" srcId="{C4C02DD3-C096-4477-B818-65F69B7A1D33}" destId="{E0618424-C21C-4324-814A-D486FD930CC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627E69-130F-4EAC-9799-265855EC3101}" type="doc">
      <dgm:prSet loTypeId="urn:microsoft.com/office/officeart/2005/8/layout/arrow2" loCatId="process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AE75362E-0084-4AD8-8962-A4A9D35E95FC}">
      <dgm:prSet phldrT="[Текст]" custT="1"/>
      <dgm:spPr/>
      <dgm:t>
        <a:bodyPr/>
        <a:lstStyle/>
        <a:p>
          <a:pPr algn="l"/>
          <a:r>
            <a:rPr lang="ru-RU" altLang="ru-RU" sz="1500" b="1" dirty="0" smtClean="0">
              <a:solidFill>
                <a:srgbClr val="003366"/>
              </a:solidFill>
              <a:latin typeface="Arial" charset="0"/>
              <a:cs typeface="Arial" charset="0"/>
            </a:rPr>
            <a:t>установление сопоставимых требований к взаимопоставляемой продукции</a:t>
          </a:r>
          <a:endParaRPr lang="ru-RU" sz="1500" b="1" dirty="0">
            <a:solidFill>
              <a:srgbClr val="003366"/>
            </a:solidFill>
            <a:latin typeface="Arial" charset="0"/>
            <a:cs typeface="Arial" charset="0"/>
          </a:endParaRPr>
        </a:p>
      </dgm:t>
    </dgm:pt>
    <dgm:pt modelId="{668A3F08-4485-41BA-BC1D-D6BB0D6A7AD0}" type="parTrans" cxnId="{F8B6A337-AB7D-49C3-AAD1-D1EE5AE17368}">
      <dgm:prSet/>
      <dgm:spPr/>
      <dgm:t>
        <a:bodyPr/>
        <a:lstStyle/>
        <a:p>
          <a:endParaRPr lang="ru-RU"/>
        </a:p>
      </dgm:t>
    </dgm:pt>
    <dgm:pt modelId="{7091E7E4-1613-4D10-9BE8-9D5BFA383E8A}" type="sibTrans" cxnId="{F8B6A337-AB7D-49C3-AAD1-D1EE5AE17368}">
      <dgm:prSet/>
      <dgm:spPr/>
      <dgm:t>
        <a:bodyPr/>
        <a:lstStyle/>
        <a:p>
          <a:endParaRPr lang="ru-RU"/>
        </a:p>
      </dgm:t>
    </dgm:pt>
    <dgm:pt modelId="{EE0307EB-8931-4B37-8E1F-B416FC739386}">
      <dgm:prSet phldrT="[Текст]" custT="1"/>
      <dgm:spPr/>
      <dgm:t>
        <a:bodyPr/>
        <a:lstStyle/>
        <a:p>
          <a:pPr algn="l"/>
          <a:r>
            <a:rPr lang="ru-RU" altLang="ru-RU" sz="1500" b="1" dirty="0" smtClean="0">
              <a:solidFill>
                <a:srgbClr val="003366"/>
              </a:solidFill>
              <a:latin typeface="Arial" charset="0"/>
              <a:cs typeface="Arial" charset="0"/>
            </a:rPr>
            <a:t>эквивалентность правил и процедур аккредитации в рамках национальных систем аккредитации</a:t>
          </a:r>
          <a:endParaRPr lang="ru-RU" sz="1500" b="1" dirty="0">
            <a:solidFill>
              <a:srgbClr val="003366"/>
            </a:solidFill>
            <a:latin typeface="Arial" charset="0"/>
            <a:cs typeface="Arial" charset="0"/>
          </a:endParaRPr>
        </a:p>
      </dgm:t>
    </dgm:pt>
    <dgm:pt modelId="{77A18DB9-3991-4175-9BC3-F4D25E80B406}" type="parTrans" cxnId="{A16101A9-A25C-40B9-BD02-A19FF13618F9}">
      <dgm:prSet/>
      <dgm:spPr/>
      <dgm:t>
        <a:bodyPr/>
        <a:lstStyle/>
        <a:p>
          <a:endParaRPr lang="ru-RU"/>
        </a:p>
      </dgm:t>
    </dgm:pt>
    <dgm:pt modelId="{23522FC1-DC23-455E-AF75-F89B82930542}" type="sibTrans" cxnId="{A16101A9-A25C-40B9-BD02-A19FF13618F9}">
      <dgm:prSet/>
      <dgm:spPr/>
      <dgm:t>
        <a:bodyPr/>
        <a:lstStyle/>
        <a:p>
          <a:endParaRPr lang="ru-RU"/>
        </a:p>
      </dgm:t>
    </dgm:pt>
    <dgm:pt modelId="{5A3D4CF7-5CD4-408C-9962-6BA3C237A934}">
      <dgm:prSet phldrT="[Текст]" custT="1"/>
      <dgm:spPr/>
      <dgm:t>
        <a:bodyPr/>
        <a:lstStyle/>
        <a:p>
          <a:pPr algn="l"/>
          <a:r>
            <a:rPr lang="ru-RU" altLang="ru-RU" sz="1500" b="1" dirty="0" smtClean="0">
              <a:solidFill>
                <a:srgbClr val="003366"/>
              </a:solidFill>
              <a:latin typeface="Arial" charset="0"/>
              <a:cs typeface="Arial" charset="0"/>
            </a:rPr>
            <a:t>проведение согласованной политики в области обеспечения единства измерений</a:t>
          </a:r>
          <a:endParaRPr lang="ru-RU" sz="1500" b="1" dirty="0">
            <a:solidFill>
              <a:srgbClr val="003366"/>
            </a:solidFill>
            <a:latin typeface="Arial" charset="0"/>
            <a:cs typeface="Arial" charset="0"/>
          </a:endParaRPr>
        </a:p>
      </dgm:t>
    </dgm:pt>
    <dgm:pt modelId="{28CE53CE-2D3E-49E7-A116-B5C715328ADD}" type="parTrans" cxnId="{4C5E6CE5-3565-4FEB-A75E-E23B23D1BCF0}">
      <dgm:prSet/>
      <dgm:spPr/>
      <dgm:t>
        <a:bodyPr/>
        <a:lstStyle/>
        <a:p>
          <a:endParaRPr lang="ru-RU"/>
        </a:p>
      </dgm:t>
    </dgm:pt>
    <dgm:pt modelId="{B74032E5-644C-4E19-99D7-592B4BA53C92}" type="sibTrans" cxnId="{4C5E6CE5-3565-4FEB-A75E-E23B23D1BCF0}">
      <dgm:prSet/>
      <dgm:spPr/>
      <dgm:t>
        <a:bodyPr/>
        <a:lstStyle/>
        <a:p>
          <a:endParaRPr lang="ru-RU"/>
        </a:p>
      </dgm:t>
    </dgm:pt>
    <dgm:pt modelId="{01591DA4-22EE-48BB-ACF4-3B033687E344}">
      <dgm:prSet phldrT="[Текст]" custT="1"/>
      <dgm:spPr/>
      <dgm:t>
        <a:bodyPr/>
        <a:lstStyle/>
        <a:p>
          <a:pPr algn="l"/>
          <a:r>
            <a:rPr lang="ru-RU" altLang="ru-RU" sz="1500" b="1" dirty="0" smtClean="0">
              <a:solidFill>
                <a:srgbClr val="003366"/>
              </a:solidFill>
              <a:latin typeface="Arial" charset="0"/>
              <a:cs typeface="Arial" charset="0"/>
            </a:rPr>
            <a:t>согласованные принципы надзора за безопасностью взаимопоставляемой продукции</a:t>
          </a:r>
          <a:endParaRPr lang="ru-RU" sz="1500" b="0" dirty="0"/>
        </a:p>
      </dgm:t>
    </dgm:pt>
    <dgm:pt modelId="{8E7BF13A-7049-4929-9583-8DD71C55FA24}" type="sibTrans" cxnId="{4DC23659-1E06-4339-AB92-BC4445CE8663}">
      <dgm:prSet/>
      <dgm:spPr/>
      <dgm:t>
        <a:bodyPr/>
        <a:lstStyle/>
        <a:p>
          <a:endParaRPr lang="ru-RU"/>
        </a:p>
      </dgm:t>
    </dgm:pt>
    <dgm:pt modelId="{3130335F-0CD3-49D9-92A6-5410DEFF67C1}" type="parTrans" cxnId="{4DC23659-1E06-4339-AB92-BC4445CE8663}">
      <dgm:prSet/>
      <dgm:spPr/>
      <dgm:t>
        <a:bodyPr/>
        <a:lstStyle/>
        <a:p>
          <a:endParaRPr lang="ru-RU"/>
        </a:p>
      </dgm:t>
    </dgm:pt>
    <dgm:pt modelId="{8743D3E4-FCA2-4B81-8E41-B3F0E50D9BB5}" type="pres">
      <dgm:prSet presAssocID="{94627E69-130F-4EAC-9799-265855EC3101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92BCD1-9514-4F0D-9324-4F5418189CAF}" type="pres">
      <dgm:prSet presAssocID="{94627E69-130F-4EAC-9799-265855EC3101}" presName="arrow" presStyleLbl="bgShp" presStyleIdx="0" presStyleCnt="1" custScaleX="119568" custScaleY="43008" custLinFactNeighborX="0" custLinFactNeighborY="-16407"/>
      <dgm:spPr>
        <a:solidFill>
          <a:srgbClr val="FFEBEB"/>
        </a:solidFill>
      </dgm:spPr>
      <dgm:t>
        <a:bodyPr/>
        <a:lstStyle/>
        <a:p>
          <a:endParaRPr lang="ru-RU"/>
        </a:p>
      </dgm:t>
    </dgm:pt>
    <dgm:pt modelId="{7446998D-1032-4C69-94A3-9BBC5B99ABD7}" type="pres">
      <dgm:prSet presAssocID="{94627E69-130F-4EAC-9799-265855EC3101}" presName="arrowDiagram4" presStyleCnt="0"/>
      <dgm:spPr/>
      <dgm:t>
        <a:bodyPr/>
        <a:lstStyle/>
        <a:p>
          <a:endParaRPr lang="ru-RU"/>
        </a:p>
      </dgm:t>
    </dgm:pt>
    <dgm:pt modelId="{42C5350C-380A-4F83-B3D7-C62F6892867A}" type="pres">
      <dgm:prSet presAssocID="{01591DA4-22EE-48BB-ACF4-3B033687E344}" presName="bullet4a" presStyleLbl="node1" presStyleIdx="0" presStyleCnt="4" custScaleX="192115" custScaleY="176345" custLinFactX="-281417" custLinFactY="-200000" custLinFactNeighborX="-300000" custLinFactNeighborY="-253587"/>
      <dgm:spPr/>
      <dgm:t>
        <a:bodyPr/>
        <a:lstStyle/>
        <a:p>
          <a:endParaRPr lang="ru-RU"/>
        </a:p>
      </dgm:t>
    </dgm:pt>
    <dgm:pt modelId="{D4C80B37-9941-47EC-B308-220131E3048D}" type="pres">
      <dgm:prSet presAssocID="{01591DA4-22EE-48BB-ACF4-3B033687E344}" presName="textBox4a" presStyleLbl="revTx" presStyleIdx="0" presStyleCnt="4" custScaleX="138654" custLinFactX="200000" custLinFactY="-20894" custLinFactNeighborX="24107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671D66-0368-4E8A-990B-AC9EAD766B36}" type="pres">
      <dgm:prSet presAssocID="{AE75362E-0084-4AD8-8962-A4A9D35E95FC}" presName="bullet4b" presStyleLbl="node1" presStyleIdx="1" presStyleCnt="4" custScaleX="111864" custScaleY="106796" custLinFactNeighborX="-73955" custLinFactNeighborY="-79358"/>
      <dgm:spPr/>
      <dgm:t>
        <a:bodyPr/>
        <a:lstStyle/>
        <a:p>
          <a:endParaRPr lang="ru-RU"/>
        </a:p>
      </dgm:t>
    </dgm:pt>
    <dgm:pt modelId="{3C79D2BE-C726-4039-AE47-42EE60D4A2CE}" type="pres">
      <dgm:prSet presAssocID="{AE75362E-0084-4AD8-8962-A4A9D35E95FC}" presName="textBox4b" presStyleLbl="revTx" presStyleIdx="1" presStyleCnt="4" custScaleX="116684" custScaleY="42931" custLinFactX="-57174" custLinFactNeighborX="-100000" custLinFactNeighborY="-4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5ECAE9-F0D5-4E32-8862-1963D8586BFC}" type="pres">
      <dgm:prSet presAssocID="{EE0307EB-8931-4B37-8E1F-B416FC739386}" presName="bullet4c" presStyleLbl="node1" presStyleIdx="2" presStyleCnt="4" custScaleX="99873" custScaleY="85960" custLinFactNeighborX="92330" custLinFactNeighborY="72683"/>
      <dgm:spPr/>
      <dgm:t>
        <a:bodyPr/>
        <a:lstStyle/>
        <a:p>
          <a:endParaRPr lang="ru-RU"/>
        </a:p>
      </dgm:t>
    </dgm:pt>
    <dgm:pt modelId="{CBB537A5-6FE4-4087-9A8C-03681E7972C7}" type="pres">
      <dgm:prSet presAssocID="{EE0307EB-8931-4B37-8E1F-B416FC739386}" presName="textBox4c" presStyleLbl="revTx" presStyleIdx="2" presStyleCnt="4" custScaleX="121954" custScaleY="37129" custLinFactNeighborX="5639" custLinFactNeighborY="-6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4EF455-084E-490D-B6D8-71BC51FB26F2}" type="pres">
      <dgm:prSet presAssocID="{5A3D4CF7-5CD4-408C-9962-6BA3C237A934}" presName="bullet4d" presStyleLbl="node1" presStyleIdx="3" presStyleCnt="4" custScaleX="70159" custScaleY="79040" custLinFactX="87734" custLinFactNeighborX="100000" custLinFactNeighborY="99641"/>
      <dgm:spPr/>
      <dgm:t>
        <a:bodyPr/>
        <a:lstStyle/>
        <a:p>
          <a:endParaRPr lang="ru-RU"/>
        </a:p>
      </dgm:t>
    </dgm:pt>
    <dgm:pt modelId="{9836192B-88E9-4620-9D09-AF1B08CD3277}" type="pres">
      <dgm:prSet presAssocID="{5A3D4CF7-5CD4-408C-9962-6BA3C237A934}" presName="textBox4d" presStyleLbl="revTx" presStyleIdx="3" presStyleCnt="4" custScaleX="120178" custScaleY="42834" custLinFactX="-100000" custLinFactNeighborX="-146621" custLinFactNeighborY="120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B6A337-AB7D-49C3-AAD1-D1EE5AE17368}" srcId="{94627E69-130F-4EAC-9799-265855EC3101}" destId="{AE75362E-0084-4AD8-8962-A4A9D35E95FC}" srcOrd="1" destOrd="0" parTransId="{668A3F08-4485-41BA-BC1D-D6BB0D6A7AD0}" sibTransId="{7091E7E4-1613-4D10-9BE8-9D5BFA383E8A}"/>
    <dgm:cxn modelId="{4C5E6CE5-3565-4FEB-A75E-E23B23D1BCF0}" srcId="{94627E69-130F-4EAC-9799-265855EC3101}" destId="{5A3D4CF7-5CD4-408C-9962-6BA3C237A934}" srcOrd="3" destOrd="0" parTransId="{28CE53CE-2D3E-49E7-A116-B5C715328ADD}" sibTransId="{B74032E5-644C-4E19-99D7-592B4BA53C92}"/>
    <dgm:cxn modelId="{4DC23659-1E06-4339-AB92-BC4445CE8663}" srcId="{94627E69-130F-4EAC-9799-265855EC3101}" destId="{01591DA4-22EE-48BB-ACF4-3B033687E344}" srcOrd="0" destOrd="0" parTransId="{3130335F-0CD3-49D9-92A6-5410DEFF67C1}" sibTransId="{8E7BF13A-7049-4929-9583-8DD71C55FA24}"/>
    <dgm:cxn modelId="{140EE341-4110-4229-A713-0C0E76F43C2B}" type="presOf" srcId="{94627E69-130F-4EAC-9799-265855EC3101}" destId="{8743D3E4-FCA2-4B81-8E41-B3F0E50D9BB5}" srcOrd="0" destOrd="0" presId="urn:microsoft.com/office/officeart/2005/8/layout/arrow2"/>
    <dgm:cxn modelId="{A16101A9-A25C-40B9-BD02-A19FF13618F9}" srcId="{94627E69-130F-4EAC-9799-265855EC3101}" destId="{EE0307EB-8931-4B37-8E1F-B416FC739386}" srcOrd="2" destOrd="0" parTransId="{77A18DB9-3991-4175-9BC3-F4D25E80B406}" sibTransId="{23522FC1-DC23-455E-AF75-F89B82930542}"/>
    <dgm:cxn modelId="{BA80EDE8-D51E-45AA-9898-38F33F60C9FC}" type="presOf" srcId="{EE0307EB-8931-4B37-8E1F-B416FC739386}" destId="{CBB537A5-6FE4-4087-9A8C-03681E7972C7}" srcOrd="0" destOrd="0" presId="urn:microsoft.com/office/officeart/2005/8/layout/arrow2"/>
    <dgm:cxn modelId="{86D0C48F-733E-43B8-BCD7-76CCF452AC23}" type="presOf" srcId="{AE75362E-0084-4AD8-8962-A4A9D35E95FC}" destId="{3C79D2BE-C726-4039-AE47-42EE60D4A2CE}" srcOrd="0" destOrd="0" presId="urn:microsoft.com/office/officeart/2005/8/layout/arrow2"/>
    <dgm:cxn modelId="{A03E2E7D-7F2C-4749-AE1C-C588D0D90EE6}" type="presOf" srcId="{5A3D4CF7-5CD4-408C-9962-6BA3C237A934}" destId="{9836192B-88E9-4620-9D09-AF1B08CD3277}" srcOrd="0" destOrd="0" presId="urn:microsoft.com/office/officeart/2005/8/layout/arrow2"/>
    <dgm:cxn modelId="{94CA57F3-44F8-4CA7-BE11-CE621AA87AFE}" type="presOf" srcId="{01591DA4-22EE-48BB-ACF4-3B033687E344}" destId="{D4C80B37-9941-47EC-B308-220131E3048D}" srcOrd="0" destOrd="0" presId="urn:microsoft.com/office/officeart/2005/8/layout/arrow2"/>
    <dgm:cxn modelId="{4B8E7557-24E5-45CC-9D71-09FCF2809378}" type="presParOf" srcId="{8743D3E4-FCA2-4B81-8E41-B3F0E50D9BB5}" destId="{6892BCD1-9514-4F0D-9324-4F5418189CAF}" srcOrd="0" destOrd="0" presId="urn:microsoft.com/office/officeart/2005/8/layout/arrow2"/>
    <dgm:cxn modelId="{3F832AA9-41BE-4AD6-8E46-9681937CE57C}" type="presParOf" srcId="{8743D3E4-FCA2-4B81-8E41-B3F0E50D9BB5}" destId="{7446998D-1032-4C69-94A3-9BBC5B99ABD7}" srcOrd="1" destOrd="0" presId="urn:microsoft.com/office/officeart/2005/8/layout/arrow2"/>
    <dgm:cxn modelId="{EC3C683D-7FDA-4B97-9B7B-7FCFB698C78B}" type="presParOf" srcId="{7446998D-1032-4C69-94A3-9BBC5B99ABD7}" destId="{42C5350C-380A-4F83-B3D7-C62F6892867A}" srcOrd="0" destOrd="0" presId="urn:microsoft.com/office/officeart/2005/8/layout/arrow2"/>
    <dgm:cxn modelId="{AEE2A35D-01BD-45D5-B80D-9B925F839BBB}" type="presParOf" srcId="{7446998D-1032-4C69-94A3-9BBC5B99ABD7}" destId="{D4C80B37-9941-47EC-B308-220131E3048D}" srcOrd="1" destOrd="0" presId="urn:microsoft.com/office/officeart/2005/8/layout/arrow2"/>
    <dgm:cxn modelId="{7FA714CB-4082-4A53-A027-B33981EF6116}" type="presParOf" srcId="{7446998D-1032-4C69-94A3-9BBC5B99ABD7}" destId="{9B671D66-0368-4E8A-990B-AC9EAD766B36}" srcOrd="2" destOrd="0" presId="urn:microsoft.com/office/officeart/2005/8/layout/arrow2"/>
    <dgm:cxn modelId="{1D4EBD18-5714-4519-82F3-575B171728D3}" type="presParOf" srcId="{7446998D-1032-4C69-94A3-9BBC5B99ABD7}" destId="{3C79D2BE-C726-4039-AE47-42EE60D4A2CE}" srcOrd="3" destOrd="0" presId="urn:microsoft.com/office/officeart/2005/8/layout/arrow2"/>
    <dgm:cxn modelId="{2BE32945-CAA7-4683-9E7C-AD6390526607}" type="presParOf" srcId="{7446998D-1032-4C69-94A3-9BBC5B99ABD7}" destId="{C85ECAE9-F0D5-4E32-8862-1963D8586BFC}" srcOrd="4" destOrd="0" presId="urn:microsoft.com/office/officeart/2005/8/layout/arrow2"/>
    <dgm:cxn modelId="{68BEED03-772E-471A-A1CB-F80F9F01F889}" type="presParOf" srcId="{7446998D-1032-4C69-94A3-9BBC5B99ABD7}" destId="{CBB537A5-6FE4-4087-9A8C-03681E7972C7}" srcOrd="5" destOrd="0" presId="urn:microsoft.com/office/officeart/2005/8/layout/arrow2"/>
    <dgm:cxn modelId="{7011989C-4F73-4A1F-82D8-A5EBEA97AF0C}" type="presParOf" srcId="{7446998D-1032-4C69-94A3-9BBC5B99ABD7}" destId="{9D4EF455-084E-490D-B6D8-71BC51FB26F2}" srcOrd="6" destOrd="0" presId="urn:microsoft.com/office/officeart/2005/8/layout/arrow2"/>
    <dgm:cxn modelId="{59A9595D-9BD0-406A-ADE7-5AE838AD90C2}" type="presParOf" srcId="{7446998D-1032-4C69-94A3-9BBC5B99ABD7}" destId="{9836192B-88E9-4620-9D09-AF1B08CD3277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089F2F-0BD0-4658-85BA-E9737C182871}">
      <dsp:nvSpPr>
        <dsp:cNvPr id="0" name=""/>
        <dsp:cNvSpPr/>
      </dsp:nvSpPr>
      <dsp:spPr>
        <a:xfrm>
          <a:off x="-4249697" y="-631874"/>
          <a:ext cx="5072515" cy="5072515"/>
        </a:xfrm>
        <a:prstGeom prst="blockArc">
          <a:avLst>
            <a:gd name="adj1" fmla="val 18900000"/>
            <a:gd name="adj2" fmla="val 2700000"/>
            <a:gd name="adj3" fmla="val 426"/>
          </a:avLst>
        </a:prstGeom>
        <a:noFill/>
        <a:ln w="222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52D96-672B-431E-B454-8FA1C5044B76}">
      <dsp:nvSpPr>
        <dsp:cNvPr id="0" name=""/>
        <dsp:cNvSpPr/>
      </dsp:nvSpPr>
      <dsp:spPr>
        <a:xfrm>
          <a:off x="589679" y="49239"/>
          <a:ext cx="2815644" cy="16849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400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kern="1200" dirty="0" smtClean="0">
              <a:latin typeface="Arial" charset="0"/>
              <a:cs typeface="Arial" charset="0"/>
            </a:rPr>
            <a:t>Соглашение о проведении согласованной политики в области стандартизации, метрологии и сертификации</a:t>
          </a:r>
          <a:endParaRPr lang="ru-RU" sz="1500" b="0" kern="1200" dirty="0"/>
        </a:p>
      </dsp:txBody>
      <dsp:txXfrm>
        <a:off x="589679" y="49239"/>
        <a:ext cx="2815644" cy="1684916"/>
      </dsp:txXfrm>
    </dsp:sp>
    <dsp:sp modelId="{94FEB36D-3380-46E0-A5C7-2831969108E6}">
      <dsp:nvSpPr>
        <dsp:cNvPr id="0" name=""/>
        <dsp:cNvSpPr/>
      </dsp:nvSpPr>
      <dsp:spPr>
        <a:xfrm>
          <a:off x="314410" y="623723"/>
          <a:ext cx="709902" cy="6044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61914-7F30-44F6-89B3-551944012FD1}">
      <dsp:nvSpPr>
        <dsp:cNvPr id="0" name=""/>
        <dsp:cNvSpPr/>
      </dsp:nvSpPr>
      <dsp:spPr>
        <a:xfrm>
          <a:off x="510466" y="2034190"/>
          <a:ext cx="2812626" cy="1604965"/>
        </a:xfrm>
        <a:prstGeom prst="rect">
          <a:avLst/>
        </a:prstGeom>
        <a:solidFill>
          <a:schemeClr val="accent4">
            <a:hueOff val="-586705"/>
            <a:satOff val="-3325"/>
            <a:lumOff val="-27450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400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kern="1200" dirty="0" smtClean="0">
              <a:latin typeface="Arial" charset="0"/>
              <a:cs typeface="Arial" charset="0"/>
            </a:rPr>
            <a:t>Соглашение о принципах проведения и взаимном признании работ по сертификации</a:t>
          </a:r>
        </a:p>
      </dsp:txBody>
      <dsp:txXfrm>
        <a:off x="510466" y="2034190"/>
        <a:ext cx="2812626" cy="1604965"/>
      </dsp:txXfrm>
    </dsp:sp>
    <dsp:sp modelId="{97B7E25B-CCB0-4126-B602-AD78E8D2B42F}">
      <dsp:nvSpPr>
        <dsp:cNvPr id="0" name=""/>
        <dsp:cNvSpPr/>
      </dsp:nvSpPr>
      <dsp:spPr>
        <a:xfrm>
          <a:off x="325344" y="2382218"/>
          <a:ext cx="709902" cy="5877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702CD9-E02B-4B85-B6B2-33DEADD5A036}">
      <dsp:nvSpPr>
        <dsp:cNvPr id="0" name=""/>
        <dsp:cNvSpPr/>
      </dsp:nvSpPr>
      <dsp:spPr>
        <a:xfrm>
          <a:off x="720086" y="0"/>
          <a:ext cx="5550797" cy="1368152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6A394D-F3AC-4F89-9281-33C29118385D}">
      <dsp:nvSpPr>
        <dsp:cNvPr id="0" name=""/>
        <dsp:cNvSpPr/>
      </dsp:nvSpPr>
      <dsp:spPr>
        <a:xfrm>
          <a:off x="1080116" y="216023"/>
          <a:ext cx="2221263" cy="670394"/>
        </a:xfrm>
        <a:prstGeom prst="rect">
          <a:avLst/>
        </a:prstGeom>
        <a:noFill/>
        <a:ln w="2222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9784" rIns="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alibri" panose="020F0502020204030204" pitchFamily="34" charset="0"/>
            </a:rPr>
            <a:t>технические регламенты</a:t>
          </a:r>
          <a:br>
            <a:rPr lang="ru-RU" sz="1400" b="1" kern="1200" dirty="0" smtClean="0">
              <a:latin typeface="Calibri" panose="020F0502020204030204" pitchFamily="34" charset="0"/>
            </a:rPr>
          </a:br>
          <a:r>
            <a:rPr lang="ru-RU" sz="1400" b="1" kern="1200" dirty="0" smtClean="0">
              <a:latin typeface="Calibri" panose="020F0502020204030204" pitchFamily="34" charset="0"/>
            </a:rPr>
            <a:t>(национальные, </a:t>
          </a:r>
          <a:br>
            <a:rPr lang="ru-RU" sz="1400" b="1" kern="1200" dirty="0" smtClean="0">
              <a:latin typeface="Calibri" panose="020F0502020204030204" pitchFamily="34" charset="0"/>
            </a:rPr>
          </a:br>
          <a:r>
            <a:rPr lang="ru-RU" sz="1400" b="1" kern="1200" dirty="0" smtClean="0">
              <a:latin typeface="Calibri" panose="020F0502020204030204" pitchFamily="34" charset="0"/>
            </a:rPr>
            <a:t>ТС (ЕАЭС)) </a:t>
          </a:r>
          <a:endParaRPr lang="ru-RU" sz="1400" b="1" kern="1200" dirty="0">
            <a:latin typeface="Calibri" panose="020F0502020204030204" pitchFamily="34" charset="0"/>
          </a:endParaRPr>
        </a:p>
      </dsp:txBody>
      <dsp:txXfrm>
        <a:off x="1080116" y="216023"/>
        <a:ext cx="2221263" cy="670394"/>
      </dsp:txXfrm>
    </dsp:sp>
    <dsp:sp modelId="{A8D84EFE-F185-4A7E-B1BB-D4041D2233FE}">
      <dsp:nvSpPr>
        <dsp:cNvPr id="0" name=""/>
        <dsp:cNvSpPr/>
      </dsp:nvSpPr>
      <dsp:spPr>
        <a:xfrm>
          <a:off x="3780029" y="483437"/>
          <a:ext cx="1637661" cy="670394"/>
        </a:xfrm>
        <a:prstGeom prst="rect">
          <a:avLst/>
        </a:prstGeom>
        <a:noFill/>
        <a:ln w="2222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9784" rIns="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alibri" panose="020F0502020204030204" pitchFamily="34" charset="0"/>
            </a:rPr>
            <a:t>национальные стандарты</a:t>
          </a:r>
          <a:endParaRPr lang="ru-RU" sz="1400" b="1" kern="1200" dirty="0">
            <a:latin typeface="Calibri" panose="020F0502020204030204" pitchFamily="34" charset="0"/>
          </a:endParaRPr>
        </a:p>
      </dsp:txBody>
      <dsp:txXfrm>
        <a:off x="3780029" y="483437"/>
        <a:ext cx="1637661" cy="67039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089F2F-0BD0-4658-85BA-E9737C182871}">
      <dsp:nvSpPr>
        <dsp:cNvPr id="0" name=""/>
        <dsp:cNvSpPr/>
      </dsp:nvSpPr>
      <dsp:spPr>
        <a:xfrm>
          <a:off x="-2410316" y="-372379"/>
          <a:ext cx="2878358" cy="2878358"/>
        </a:xfrm>
        <a:prstGeom prst="blockArc">
          <a:avLst>
            <a:gd name="adj1" fmla="val 18900000"/>
            <a:gd name="adj2" fmla="val 2700000"/>
            <a:gd name="adj3" fmla="val 750"/>
          </a:avLst>
        </a:prstGeom>
        <a:noFill/>
        <a:ln w="222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52D96-672B-431E-B454-8FA1C5044B76}">
      <dsp:nvSpPr>
        <dsp:cNvPr id="0" name=""/>
        <dsp:cNvSpPr/>
      </dsp:nvSpPr>
      <dsp:spPr>
        <a:xfrm>
          <a:off x="403463" y="377035"/>
          <a:ext cx="6787255" cy="73767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812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charset="0"/>
              <a:cs typeface="Arial" charset="0"/>
            </a:rPr>
            <a:t>Соглашение о проведении согласованной политики в области стандартизации, метрологии и сертификации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Arial" charset="0"/>
              <a:cs typeface="Arial" charset="0"/>
            </a:rPr>
            <a:t>(Москва, 13 марта 1992 года)</a:t>
          </a:r>
          <a:endParaRPr lang="ru-RU" sz="1600" b="0" kern="1200" dirty="0"/>
        </a:p>
      </dsp:txBody>
      <dsp:txXfrm>
        <a:off x="403463" y="377035"/>
        <a:ext cx="6787255" cy="737673"/>
      </dsp:txXfrm>
    </dsp:sp>
    <dsp:sp modelId="{94FEB36D-3380-46E0-A5C7-2831969108E6}">
      <dsp:nvSpPr>
        <dsp:cNvPr id="0" name=""/>
        <dsp:cNvSpPr/>
      </dsp:nvSpPr>
      <dsp:spPr>
        <a:xfrm>
          <a:off x="109575" y="524940"/>
          <a:ext cx="576536" cy="5198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61914-7F30-44F6-89B3-551944012FD1}">
      <dsp:nvSpPr>
        <dsp:cNvPr id="0" name=""/>
        <dsp:cNvSpPr/>
      </dsp:nvSpPr>
      <dsp:spPr>
        <a:xfrm>
          <a:off x="378765" y="1270616"/>
          <a:ext cx="6787255" cy="733644"/>
        </a:xfrm>
        <a:prstGeom prst="rect">
          <a:avLst/>
        </a:prstGeom>
        <a:solidFill>
          <a:schemeClr val="accent4">
            <a:hueOff val="-586705"/>
            <a:satOff val="-3325"/>
            <a:lumOff val="-2745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812" tIns="40640" rIns="40640" bIns="40640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charset="0"/>
              <a:cs typeface="Arial" charset="0"/>
            </a:rPr>
            <a:t>Соглашение о принципах проведения и взаимном признании работ по сертификации </a:t>
          </a:r>
          <a:br>
            <a:rPr lang="ru-RU" sz="1600" b="1" kern="1200" dirty="0" smtClean="0">
              <a:latin typeface="Arial" charset="0"/>
              <a:cs typeface="Arial" charset="0"/>
            </a:rPr>
          </a:br>
          <a:r>
            <a:rPr lang="ru-RU" sz="1600" b="0" kern="1200" dirty="0" smtClean="0">
              <a:latin typeface="Arial" charset="0"/>
              <a:cs typeface="Arial" charset="0"/>
            </a:rPr>
            <a:t>(Краснодар, 4 июня 1992 года)</a:t>
          </a:r>
        </a:p>
      </dsp:txBody>
      <dsp:txXfrm>
        <a:off x="378765" y="1270616"/>
        <a:ext cx="6787255" cy="733644"/>
      </dsp:txXfrm>
    </dsp:sp>
    <dsp:sp modelId="{97B7E25B-CCB0-4126-B602-AD78E8D2B42F}">
      <dsp:nvSpPr>
        <dsp:cNvPr id="0" name=""/>
        <dsp:cNvSpPr/>
      </dsp:nvSpPr>
      <dsp:spPr>
        <a:xfrm>
          <a:off x="90497" y="1384673"/>
          <a:ext cx="576536" cy="5055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4">
              <a:hueOff val="-586705"/>
              <a:satOff val="-3325"/>
              <a:lumOff val="-274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FBDDB9-B05D-46D9-B222-40292259D571}">
      <dsp:nvSpPr>
        <dsp:cNvPr id="0" name=""/>
        <dsp:cNvSpPr/>
      </dsp:nvSpPr>
      <dsp:spPr>
        <a:xfrm rot="5400000">
          <a:off x="-182307" y="188452"/>
          <a:ext cx="1215382" cy="85076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2014</a:t>
          </a:r>
          <a:endParaRPr lang="ru-RU" sz="2000" kern="1200" dirty="0"/>
        </a:p>
      </dsp:txBody>
      <dsp:txXfrm rot="5400000">
        <a:off x="-182307" y="188452"/>
        <a:ext cx="1215382" cy="850767"/>
      </dsp:txXfrm>
    </dsp:sp>
    <dsp:sp modelId="{85FF3EA3-B3F7-4A1F-B114-339E120C700B}">
      <dsp:nvSpPr>
        <dsp:cNvPr id="0" name=""/>
        <dsp:cNvSpPr/>
      </dsp:nvSpPr>
      <dsp:spPr>
        <a:xfrm rot="5400000">
          <a:off x="4119704" y="-3250171"/>
          <a:ext cx="764758" cy="73026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РГ ЗСТ</a:t>
          </a:r>
          <a:endParaRPr lang="ru-RU" sz="14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 заседание (Душанбе) - Подготовка основных направлений и механизмов устранения технических барьеров</a:t>
          </a:r>
          <a:endParaRPr lang="ru-RU" sz="14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4119704" y="-3250171"/>
        <a:ext cx="764758" cy="7302632"/>
      </dsp:txXfrm>
    </dsp:sp>
    <dsp:sp modelId="{FDEB63A6-97CA-4AF0-B737-ED8DBE6B40A4}">
      <dsp:nvSpPr>
        <dsp:cNvPr id="0" name=""/>
        <dsp:cNvSpPr/>
      </dsp:nvSpPr>
      <dsp:spPr>
        <a:xfrm rot="5400000">
          <a:off x="-182307" y="1363006"/>
          <a:ext cx="1215382" cy="850767"/>
        </a:xfrm>
        <a:prstGeom prst="chevron">
          <a:avLst/>
        </a:prstGeom>
        <a:gradFill rotWithShape="0">
          <a:gsLst>
            <a:gs pos="0">
              <a:schemeClr val="accent3">
                <a:hueOff val="3664666"/>
                <a:satOff val="-2648"/>
                <a:lumOff val="98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3664666"/>
                <a:satOff val="-2648"/>
                <a:lumOff val="98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 w="15875" cap="flat" cmpd="sng" algn="ctr">
          <a:solidFill>
            <a:schemeClr val="accent3">
              <a:hueOff val="3664666"/>
              <a:satOff val="-2648"/>
              <a:lumOff val="980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2015</a:t>
          </a:r>
          <a:endParaRPr lang="ru-RU" sz="2000" kern="1200" dirty="0"/>
        </a:p>
      </dsp:txBody>
      <dsp:txXfrm rot="5400000">
        <a:off x="-182307" y="1363006"/>
        <a:ext cx="1215382" cy="850767"/>
      </dsp:txXfrm>
    </dsp:sp>
    <dsp:sp modelId="{3FF446C9-C2C7-4F43-9BCC-226596BDDD82}">
      <dsp:nvSpPr>
        <dsp:cNvPr id="0" name=""/>
        <dsp:cNvSpPr/>
      </dsp:nvSpPr>
      <dsp:spPr>
        <a:xfrm rot="5400000">
          <a:off x="4004716" y="-2092278"/>
          <a:ext cx="994734" cy="73026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rgbClr r="0" g="0" b="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2 заседание (Астана) - Подготовка рабочего проекта Соглашения</a:t>
          </a:r>
          <a:endParaRPr lang="ru-RU" sz="14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Рассмотрение национальными органами</a:t>
          </a:r>
          <a:endParaRPr lang="ru-RU" sz="14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3 заседание (Москва) - Рассмотрение альтернативного проекта и выработка консолидированного документа</a:t>
          </a:r>
          <a:endParaRPr lang="ru-RU" sz="14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4004716" y="-2092278"/>
        <a:ext cx="994734" cy="7302632"/>
      </dsp:txXfrm>
    </dsp:sp>
    <dsp:sp modelId="{626D09B6-2F28-4062-9591-45A268E9843A}">
      <dsp:nvSpPr>
        <dsp:cNvPr id="0" name=""/>
        <dsp:cNvSpPr/>
      </dsp:nvSpPr>
      <dsp:spPr>
        <a:xfrm rot="5400000">
          <a:off x="-182307" y="2435193"/>
          <a:ext cx="1215382" cy="850767"/>
        </a:xfrm>
        <a:prstGeom prst="chevron">
          <a:avLst/>
        </a:prstGeom>
        <a:gradFill rotWithShape="0">
          <a:gsLst>
            <a:gs pos="0">
              <a:schemeClr val="accent3">
                <a:hueOff val="7329333"/>
                <a:satOff val="-5295"/>
                <a:lumOff val="1961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7329333"/>
                <a:satOff val="-5295"/>
                <a:lumOff val="1961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 w="15875" cap="flat" cmpd="sng" algn="ctr">
          <a:solidFill>
            <a:schemeClr val="accent3">
              <a:hueOff val="7329333"/>
              <a:satOff val="-5295"/>
              <a:lumOff val="1961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2016</a:t>
          </a:r>
          <a:endParaRPr lang="ru-RU" sz="2000" kern="1200" dirty="0"/>
        </a:p>
      </dsp:txBody>
      <dsp:txXfrm rot="5400000">
        <a:off x="-182307" y="2435193"/>
        <a:ext cx="1215382" cy="850767"/>
      </dsp:txXfrm>
    </dsp:sp>
    <dsp:sp modelId="{95AC9797-08EA-4299-9CD7-AF4390F37F90}">
      <dsp:nvSpPr>
        <dsp:cNvPr id="0" name=""/>
        <dsp:cNvSpPr/>
      </dsp:nvSpPr>
      <dsp:spPr>
        <a:xfrm rot="5400000">
          <a:off x="4142322" y="-932378"/>
          <a:ext cx="719522" cy="73026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7329333"/>
              <a:satOff val="-5295"/>
              <a:lumOff val="196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 заседание (Баку) - Доработка проекта Соглашения по поступившим предложениям</a:t>
          </a:r>
          <a:endParaRPr lang="ru-RU" sz="14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Одобрение проекта  на заседании МГС и направление через Исполком СНГ на внутригосударственные процедуры согласования</a:t>
          </a:r>
          <a:endParaRPr lang="ru-RU" sz="14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4142322" y="-932378"/>
        <a:ext cx="719522" cy="7302632"/>
      </dsp:txXfrm>
    </dsp:sp>
    <dsp:sp modelId="{76C8B70E-F195-4D6A-AA92-A8DCA44FBE12}">
      <dsp:nvSpPr>
        <dsp:cNvPr id="0" name=""/>
        <dsp:cNvSpPr/>
      </dsp:nvSpPr>
      <dsp:spPr>
        <a:xfrm rot="5400000">
          <a:off x="-182307" y="3507379"/>
          <a:ext cx="1215382" cy="850767"/>
        </a:xfrm>
        <a:prstGeom prst="chevron">
          <a:avLst/>
        </a:prstGeom>
        <a:gradFill rotWithShape="0">
          <a:gsLst>
            <a:gs pos="0">
              <a:schemeClr val="accent3">
                <a:hueOff val="10993999"/>
                <a:satOff val="-7943"/>
                <a:lumOff val="2941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10993999"/>
                <a:satOff val="-7943"/>
                <a:lumOff val="2941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 w="15875" cap="flat" cmpd="sng" algn="ctr">
          <a:solidFill>
            <a:schemeClr val="accent3">
              <a:hueOff val="10993999"/>
              <a:satOff val="-7943"/>
              <a:lumOff val="2941"/>
              <a:alphaOff val="0"/>
            </a:schemeClr>
          </a:solidFill>
          <a:prstDash val="solid"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2017</a:t>
          </a:r>
          <a:endParaRPr lang="ru-RU" sz="2000" kern="1200" dirty="0"/>
        </a:p>
      </dsp:txBody>
      <dsp:txXfrm rot="5400000">
        <a:off x="-182307" y="3507379"/>
        <a:ext cx="1215382" cy="850767"/>
      </dsp:txXfrm>
    </dsp:sp>
    <dsp:sp modelId="{E0618424-C21C-4324-814A-D486FD930CC0}">
      <dsp:nvSpPr>
        <dsp:cNvPr id="0" name=""/>
        <dsp:cNvSpPr/>
      </dsp:nvSpPr>
      <dsp:spPr>
        <a:xfrm rot="5400000">
          <a:off x="4163052" y="110262"/>
          <a:ext cx="678063" cy="73026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rgbClr r="0" g="0" b="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 заседание (Бишкек) – Уточнение проекта Соглашения по результатам внутригосударственных процедур</a:t>
          </a:r>
          <a:endParaRPr lang="ru-RU" sz="14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Обсуждение стратегии дальнейших шагов </a:t>
          </a:r>
          <a:endParaRPr lang="ru-RU" sz="14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4163052" y="110262"/>
        <a:ext cx="678063" cy="730263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92BCD1-9514-4F0D-9324-4F5418189CAF}">
      <dsp:nvSpPr>
        <dsp:cNvPr id="0" name=""/>
        <dsp:cNvSpPr/>
      </dsp:nvSpPr>
      <dsp:spPr>
        <a:xfrm>
          <a:off x="-16" y="8260"/>
          <a:ext cx="8600861" cy="1933553"/>
        </a:xfrm>
        <a:prstGeom prst="swooshArrow">
          <a:avLst>
            <a:gd name="adj1" fmla="val 25000"/>
            <a:gd name="adj2" fmla="val 25000"/>
          </a:avLst>
        </a:prstGeom>
        <a:solidFill>
          <a:srgbClr val="FFEBEB"/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2C5350C-380A-4F83-B3D7-C62F6892867A}">
      <dsp:nvSpPr>
        <dsp:cNvPr id="0" name=""/>
        <dsp:cNvSpPr/>
      </dsp:nvSpPr>
      <dsp:spPr>
        <a:xfrm>
          <a:off x="374184" y="1994246"/>
          <a:ext cx="317845" cy="291754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C80B37-9941-47EC-B308-220131E3048D}">
      <dsp:nvSpPr>
        <dsp:cNvPr id="0" name=""/>
        <dsp:cNvSpPr/>
      </dsp:nvSpPr>
      <dsp:spPr>
        <a:xfrm>
          <a:off x="6682713" y="1596996"/>
          <a:ext cx="1705514" cy="10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66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b="1" kern="1200" dirty="0" smtClean="0">
              <a:solidFill>
                <a:srgbClr val="003366"/>
              </a:solidFill>
              <a:latin typeface="Arial" charset="0"/>
              <a:cs typeface="Arial" charset="0"/>
            </a:rPr>
            <a:t>согласованные принципы надзора за безопасностью взаимопоставляемой продукции</a:t>
          </a:r>
          <a:endParaRPr lang="ru-RU" sz="1500" b="0" kern="1200" dirty="0"/>
        </a:p>
      </dsp:txBody>
      <dsp:txXfrm>
        <a:off x="6682713" y="1596996"/>
        <a:ext cx="1705514" cy="1070000"/>
      </dsp:txXfrm>
    </dsp:sp>
    <dsp:sp modelId="{9B671D66-0368-4E8A-990B-AC9EAD766B36}">
      <dsp:nvSpPr>
        <dsp:cNvPr id="0" name=""/>
        <dsp:cNvSpPr/>
      </dsp:nvSpPr>
      <dsp:spPr>
        <a:xfrm>
          <a:off x="2351360" y="1524002"/>
          <a:ext cx="321867" cy="307285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C79D2BE-C726-4039-AE47-42EE60D4A2CE}">
      <dsp:nvSpPr>
        <dsp:cNvPr id="0" name=""/>
        <dsp:cNvSpPr/>
      </dsp:nvSpPr>
      <dsp:spPr>
        <a:xfrm>
          <a:off x="224820" y="2394551"/>
          <a:ext cx="1762615" cy="882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63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b="1" kern="1200" dirty="0" smtClean="0">
              <a:solidFill>
                <a:srgbClr val="003366"/>
              </a:solidFill>
              <a:latin typeface="Arial" charset="0"/>
              <a:cs typeface="Arial" charset="0"/>
            </a:rPr>
            <a:t>установление сопоставимых требований к взаимопоставляемой продукции</a:t>
          </a:r>
          <a:endParaRPr lang="ru-RU" sz="1500" b="1" kern="1200" dirty="0">
            <a:solidFill>
              <a:srgbClr val="003366"/>
            </a:solidFill>
            <a:latin typeface="Arial" charset="0"/>
            <a:cs typeface="Arial" charset="0"/>
          </a:endParaRPr>
        </a:p>
      </dsp:txBody>
      <dsp:txXfrm>
        <a:off x="224820" y="2394551"/>
        <a:ext cx="1762615" cy="882051"/>
      </dsp:txXfrm>
    </dsp:sp>
    <dsp:sp modelId="{C85ECAE9-F0D5-4E32-8862-1963D8586BFC}">
      <dsp:nvSpPr>
        <dsp:cNvPr id="0" name=""/>
        <dsp:cNvSpPr/>
      </dsp:nvSpPr>
      <dsp:spPr>
        <a:xfrm>
          <a:off x="4426070" y="1295399"/>
          <a:ext cx="380759" cy="327717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BB537A5-6FE4-4087-9A8C-03681E7972C7}">
      <dsp:nvSpPr>
        <dsp:cNvPr id="0" name=""/>
        <dsp:cNvSpPr/>
      </dsp:nvSpPr>
      <dsp:spPr>
        <a:xfrm>
          <a:off x="4183812" y="1864020"/>
          <a:ext cx="1842223" cy="1031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013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b="1" kern="1200" dirty="0" smtClean="0">
              <a:solidFill>
                <a:srgbClr val="003366"/>
              </a:solidFill>
              <a:latin typeface="Arial" charset="0"/>
              <a:cs typeface="Arial" charset="0"/>
            </a:rPr>
            <a:t>эквивалентность правил и процедур аккредитации в рамках национальных систем аккредитации</a:t>
          </a:r>
          <a:endParaRPr lang="ru-RU" sz="1500" b="1" kern="1200" dirty="0">
            <a:solidFill>
              <a:srgbClr val="003366"/>
            </a:solidFill>
            <a:latin typeface="Arial" charset="0"/>
            <a:cs typeface="Arial" charset="0"/>
          </a:endParaRPr>
        </a:p>
      </dsp:txBody>
      <dsp:txXfrm>
        <a:off x="4183812" y="1864020"/>
        <a:ext cx="1842223" cy="1031593"/>
      </dsp:txXfrm>
    </dsp:sp>
    <dsp:sp modelId="{9D4EF455-084E-490D-B6D8-71BC51FB26F2}">
      <dsp:nvSpPr>
        <dsp:cNvPr id="0" name=""/>
        <dsp:cNvSpPr/>
      </dsp:nvSpPr>
      <dsp:spPr>
        <a:xfrm>
          <a:off x="6734510" y="1044126"/>
          <a:ext cx="358318" cy="403675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836192B-88E9-4620-9D09-AF1B08CD3277}">
      <dsp:nvSpPr>
        <dsp:cNvPr id="0" name=""/>
        <dsp:cNvSpPr/>
      </dsp:nvSpPr>
      <dsp:spPr>
        <a:xfrm>
          <a:off x="2077036" y="2048260"/>
          <a:ext cx="1815395" cy="1380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621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b="1" kern="1200" dirty="0" smtClean="0">
              <a:solidFill>
                <a:srgbClr val="003366"/>
              </a:solidFill>
              <a:latin typeface="Arial" charset="0"/>
              <a:cs typeface="Arial" charset="0"/>
            </a:rPr>
            <a:t>проведение согласованной политики в области обеспечения единства измерений</a:t>
          </a:r>
          <a:endParaRPr lang="ru-RU" sz="1500" b="1" kern="1200" dirty="0">
            <a:solidFill>
              <a:srgbClr val="003366"/>
            </a:solidFill>
            <a:latin typeface="Arial" charset="0"/>
            <a:cs typeface="Arial" charset="0"/>
          </a:endParaRPr>
        </a:p>
      </dsp:txBody>
      <dsp:txXfrm>
        <a:off x="2077036" y="2048260"/>
        <a:ext cx="1815395" cy="13807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565" cy="49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54" tIns="45377" rIns="90754" bIns="4537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626" y="0"/>
            <a:ext cx="2919565" cy="49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54" tIns="45377" rIns="90754" bIns="4537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0947"/>
            <a:ext cx="2919565" cy="49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54" tIns="45377" rIns="90754" bIns="4537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626" y="9370947"/>
            <a:ext cx="2919565" cy="49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54" tIns="45377" rIns="90754" bIns="4537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03EE80-40A4-408D-A16F-D58A216DC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28198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565" cy="49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54" tIns="45377" rIns="90754" bIns="4537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626" y="0"/>
            <a:ext cx="2919565" cy="49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54" tIns="45377" rIns="90754" bIns="4537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29187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262" y="4687052"/>
            <a:ext cx="5389240" cy="4439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54" tIns="45377" rIns="90754" bIns="45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0947"/>
            <a:ext cx="2919565" cy="49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54" tIns="45377" rIns="90754" bIns="4537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626" y="9370947"/>
            <a:ext cx="2919565" cy="49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54" tIns="45377" rIns="90754" bIns="4537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79ECD78-316B-4B7A-A3A0-857AC4C47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88810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9547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На первом этапе решение вопроса казалось очевидным и возможным через разработку единых межгосударственных технических регламентов СНГ.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Которые должны были установить единые обязательные требования, единые правила оценки соответствия и единые правила доступа продукции на рынок стран СНГ. Но фактический уровень интеграции на территории Содружества и соответствующее состояние договорно-правовой базы не позволили решить все вопросы снятия технических барьеров одним соглашением.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Предусмотренное в рамках СНГ принятие каждого технического регламента СНГ через подписание международного договора с дальнейшей ратификацией через законодательства стран делало систему единых технических регламентов крайне сложной и не реализуемой на практике.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Поэтому в 2012 году работы в данном направлении к сожалению были приостановлены.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0889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Определенные попытки поиска решений по снятию технических барьеров в СНГ были предприняты в рамках Таможенного</a:t>
            </a:r>
            <a:r>
              <a:rPr lang="ru-RU" baseline="0" dirty="0" smtClean="0"/>
              <a:t> союза.</a:t>
            </a:r>
          </a:p>
          <a:p>
            <a:r>
              <a:rPr lang="ru-RU" baseline="0" dirty="0" smtClean="0"/>
              <a:t>Решая задачу создания единой системы технического регулирования на территории Таможенного союза, был наработан и механизм взаимодействия стран Таможенного союза и стран СНГ, не входящих в Таможенных союз.</a:t>
            </a:r>
          </a:p>
          <a:p>
            <a:r>
              <a:rPr lang="ru-RU" baseline="0" dirty="0" smtClean="0"/>
              <a:t>В 2012 году появилось Соглашение государств – членов Таможенного союза об устранении технических барьеров во взаимной торговле с государствами – участниками СНГ, не являющимися государствами – членами Таможенного союза, не до конца учитывающее все национальные интересы стран Содружества.</a:t>
            </a:r>
          </a:p>
          <a:p>
            <a:r>
              <a:rPr lang="ru-RU" baseline="0" dirty="0" smtClean="0"/>
              <a:t>Поэтому и этот документ не получил практической реализации.</a:t>
            </a:r>
          </a:p>
          <a:p>
            <a:endParaRPr lang="ru-RU" baseline="0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6135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2014 году Межгосударственным советом по стандартизации, метрологии и сертификации было принято решение о поиске новых путей и создана</a:t>
            </a:r>
            <a:r>
              <a:rPr lang="ru-RU" baseline="0" dirty="0" smtClean="0"/>
              <a:t> рабочая группа, задачей которой стала выработка современных механизмов реализации Договора о зоне свободной торговли.</a:t>
            </a:r>
          </a:p>
          <a:p>
            <a:r>
              <a:rPr lang="ru-RU" baseline="0" dirty="0" smtClean="0"/>
              <a:t>Ее результативность в значительной степени зависела и зависит от способности МГС четко сформулировать конечную цель и идеологию.</a:t>
            </a:r>
          </a:p>
          <a:p>
            <a:r>
              <a:rPr lang="ru-RU" baseline="0" dirty="0" smtClean="0"/>
              <a:t>А это в свою очередь определит активность наших стран и видение правительствами перспектив дальнейшего развития торгового сотрудничества в рамках СНГ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67822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Разработка реального инструмента снятия технических барьеров в СНГ является возможной благодаря тому, что за 25 лет существования МГС сформированы механизмы, позволяющие создавать особые условия торговли.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Этими механизмами является во-первых -  возможность сопоставления требований к взаимопоставляемой продукции,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Во-вторых – проведение согласованной политики в области обеспечения единства измерений,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В третьих - эквивалентность правил и процедур аккредитации в рамках национальных систем.</a:t>
            </a:r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25303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В качестве основного инструмента по регулированию взаимодействия стран применительно к конкретному виду продукции в проекте Соглашения о технических барьерах используются секторальные протоколы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В качестве основного исполнителя от страны предложено правительствам определить конкретные уполномоченные органы, которые будут подписывать эти протоколы, а также будут отвечать за их практическую реализацию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078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В рамках Секторальных протоколов предложено установить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- виды взаимопоставляемой продукции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- перечень требований, действующий в отношении данной продукции в каждой стране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- перечень органов по оценке соответствия для проведения работ в рамках Секторального протокола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23660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В условиях многообразия подходов к установлению требований к продукции в странах СНГ, значительного различия по уровню гармонизации национальных стандартов стран СНГ с международными, видится целесообразным следующее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Необходимо сопоставлять требования к взаимопоставляемой продукции преимущественно через призму их соответствия международным требованиям.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Для этого есть все основания.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Страны  СНГ  в национальном законодательстве обеспечивают реализацию основных принципов Соглашения ВТО по ТБТ.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Страны выбирают похожие объекты национального технического регулирования исходя из необходимости защиты здоровья, жизни и охраны окружающей среды.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А межгосударственные стандарты, вводимые на территории стран СНГ могли бы существенно повлиять на подписание Секторальных протоколов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41146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Весь комплекс аспектов признания в области оценки соответствия должен базироваться на эквивалентности национальных систем аккредитации.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По пути международного признания в рамках международных форумов по аккредитации </a:t>
            </a:r>
            <a:r>
              <a:rPr lang="de-DE" sz="1400" dirty="0" smtClean="0"/>
              <a:t>ILAC  </a:t>
            </a:r>
            <a:r>
              <a:rPr lang="ru-RU" sz="1400" dirty="0" smtClean="0"/>
              <a:t>и</a:t>
            </a:r>
            <a:r>
              <a:rPr lang="de-DE" sz="1400" dirty="0" smtClean="0"/>
              <a:t> IAF</a:t>
            </a:r>
            <a:r>
              <a:rPr lang="ru-RU" sz="1400" dirty="0" smtClean="0"/>
              <a:t>, взаимодействуя с европейской и другими региональными организациями по аккредитации, идет каждая страна СНГ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0619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Большая роль синхронизации этих процессов в странах, выработке единых подходов к реализации требований по реализации международных стандартов в области аккредитации будет принадлежать создаваемой по решению МГС региональной организации по аккредитации.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Деятельность созданной рабочей группы по наработке соответствующих документов и подходов должна быть активизирована и проводиться параллельно с созданием самой структуры региональной организации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Республик Беларусь готова в качестве первого шага к проведению этих процессов на площадке БГЦА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2034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Бесспорно все наши успехи в сфере снятия технических барьеров возможны только через проведение согласованной политики в области обеспечения единства измерений.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За 25 лет сотрудничества метрологи стран СНГ смогли увязать все процессы в области обеспечения единства измерений на национальном, межгосударственном и международном уровнях</a:t>
            </a:r>
          </a:p>
        </p:txBody>
      </p:sp>
    </p:spTree>
    <p:extLst>
      <p:ext uri="{BB962C8B-B14F-4D97-AF65-F5344CB8AC3E}">
        <p14:creationId xmlns:p14="http://schemas.microsoft.com/office/powerpoint/2010/main" xmlns="" val="1840014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Современная торговая политика направлена на защиту внутреннего рынка от иностранной конкуренции через систему определенных ОГРАНИЧЕНИЙ ИЛИ БАРЬЕРОВ (таких как пошлины, технические меры, субсидии и др.)  и провозглашает свободу внешней торговли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Для того чтобы поставлять продукцию на рынок необходимо выполнить определенные условия доступа. При этом можно обеспечивать выполнение требований через обращение в органы по оценке соответствия страны-назначения товара, а можно используя двухсторонние или многосторонние соглашения облегчить путь преодоления технических барьеров   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01266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Благодаря высокой компетентности и взаимодействию в сфере метрологии как  на уровне национальных органов, так и  национальных метрологических институтов, мы можем и должны внедрять в нашу практику все новые наработки международного метрологического сообщества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54874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Для государств СНГ, являющихся членами Евразийского экономического союза крайне важно синхронизировать процессы формирования механизмов снятия технических барьеров со странами СНГ в разрабатываемых на этих площадках документах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Учитывая неудачный опыт действующего Соглашения, принятого Комиссией Таможенного союза, и </a:t>
            </a:r>
            <a:r>
              <a:rPr lang="ru-RU" sz="1400" dirty="0" err="1" smtClean="0"/>
              <a:t>идеологичную</a:t>
            </a:r>
            <a:r>
              <a:rPr lang="ru-RU" sz="1400" dirty="0" smtClean="0"/>
              <a:t> совместимость проектов соглашений, на данном этапе при активной позиции всех стран СНГ </a:t>
            </a:r>
            <a:r>
              <a:rPr lang="ru-RU" sz="1400" dirty="0" err="1" smtClean="0"/>
              <a:t>взаимоувязка</a:t>
            </a:r>
            <a:r>
              <a:rPr lang="ru-RU" sz="1400" dirty="0" smtClean="0"/>
              <a:t> этих соглашений возможна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00889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В рамках предстоящего заседания МГС считаю целесообразным сформировать стратегические вопросы, по которым должны быть приняты решения Экономического совета СНГ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Эти решения должны стать целевой установкой всех наших дальнейших действий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52329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Многолетняя работа МГС по всем направлениям подтвердила своевременность и важность его создания в 1992 году, растущую актуальность каждой сферы технического регулирования в современных торгово-экономических отношениях.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При этом понимая невозможность при различном научно-техническом потенциале наших государств и появлении интеграционных образований создания единых межгосударственных технических регламентов, мы должны сохранить наше общее достояние – ГОСТ  для применения их в качестве доказательной базы выполнения национальных технических регламентов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Мы должны продолжать развивать систему межгосударственной стандартизации, используя лучший международный опыт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Обеспечить идентичность правил и процедур оценки  соответствия продукции мы сможем только применяя международные подходы.</a:t>
            </a:r>
          </a:p>
          <a:p>
            <a:pPr>
              <a:spcBef>
                <a:spcPts val="1191"/>
              </a:spcBef>
            </a:pP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82431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Направления развития в области обеспечения единства измерений очевидны.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Это гармонизация нормативно-правовых актов в области метрологии государств-членов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Развитие межгосударственной системы испытаний и утверждения типа средств измерений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Развитие межгосударственной системы признания методик выполнения измерений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Совершенствование и повышение качества эталонов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Совершенствование системы обеспечения единства измерений 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По направлению аккредитации нам предстоит большая и творческая работа по созданию региональной организации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44846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3288" y="739775"/>
            <a:ext cx="4929187" cy="36988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5388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Самые общие принципы </a:t>
            </a:r>
            <a:r>
              <a:rPr lang="ru-RU" sz="1400" dirty="0" err="1" smtClean="0"/>
              <a:t>безбарьерной</a:t>
            </a:r>
            <a:r>
              <a:rPr lang="ru-RU" sz="1400" dirty="0" smtClean="0"/>
              <a:t> торговли сформулированы ВТО в Соглашении по техническим барьерам в торговле.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Установлено, что технические меры в виде технических регламентов, стандартов и процедур оценки соответствия не должны препятствовать международной торговле более чем это необходимо для защиты интересов страны.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И данным принципам следует большинство стран мира.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Вводя технические меры страны должны гарантировать, что они достаточно научно обоснованы и базируются на международных стандартах и рекомендациях.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Меры применяются одинаковым образом для собственного изготовителя и импортера продукции, их разработка публична обсуждаема.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1408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После распада Советского союза страны Содружества Независимых государств для сохранения многолетних торговых отношений смогли создать особый механизм </a:t>
            </a:r>
            <a:r>
              <a:rPr lang="ru-RU" sz="1400" dirty="0" err="1" smtClean="0"/>
              <a:t>безбарьерной</a:t>
            </a:r>
            <a:r>
              <a:rPr lang="ru-RU" sz="1400" dirty="0" smtClean="0"/>
              <a:t> поставки продукции на рынок друг друга. И для этого были все основания.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В 92 году было подписано Соглашение о принципах проведения и взаимном признании работ по сертификации, позволяющее признавать результаты испытаний и сертификаты.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При этом по отдельным направлениям страны продолжали сотрудничество и на двухсторонней основе.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6059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Основаниями для такого особого доверия друг к другу было применение всеми странами единых технических документов – межгосударственных стандартов - ГОСТ.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 Мы договорились применять общие правила проведения работ по стандартизации, метрологии и сертификации. 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Это позволило существенно упростить процедуры допуска продукции на рынки друг друга.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9118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191"/>
              </a:spcBef>
            </a:pPr>
            <a:r>
              <a:rPr lang="ru-RU" altLang="ru-RU" sz="1400" dirty="0" smtClean="0"/>
              <a:t>Межгосударственная стандартизация стала бесспорным и очень веским преимуществом стран СНГ не смотря на наличие сложностей и проблем.</a:t>
            </a:r>
          </a:p>
          <a:p>
            <a:pPr>
              <a:spcBef>
                <a:spcPts val="1191"/>
              </a:spcBef>
            </a:pPr>
            <a:r>
              <a:rPr lang="ru-RU" altLang="ru-RU" sz="1400" dirty="0" smtClean="0"/>
              <a:t>В истории развития Содружества были периоды (с 95 по 2010) кризисов финансирования работ по разработке стандартов.</a:t>
            </a:r>
          </a:p>
          <a:p>
            <a:pPr>
              <a:spcBef>
                <a:spcPts val="1191"/>
              </a:spcBef>
            </a:pPr>
            <a:r>
              <a:rPr lang="ru-RU" altLang="ru-RU" sz="1400" dirty="0" smtClean="0"/>
              <a:t>Низкая гармонизация ГОСТ с международными стандартами в определенной степени сдерживало торговлю стран Содружества с другими регионами.</a:t>
            </a:r>
          </a:p>
          <a:p>
            <a:pPr>
              <a:spcBef>
                <a:spcPts val="1191"/>
              </a:spcBef>
            </a:pPr>
            <a:r>
              <a:rPr lang="ru-RU" altLang="ru-RU" sz="1400" dirty="0" smtClean="0"/>
              <a:t>Однако ГОСТ оставались ключевым базисом доверия для особых условий во взаимной торговле.  </a:t>
            </a:r>
          </a:p>
          <a:p>
            <a:pPr>
              <a:spcBef>
                <a:spcPts val="1191"/>
              </a:spcBef>
            </a:pPr>
            <a:r>
              <a:rPr lang="ru-RU" altLang="ru-RU" sz="1400" dirty="0" smtClean="0"/>
              <a:t>Тем не менее с 2011 года мы наблюдаем существенный рост как количества разрабатываемых стандартов так и уровня их гармонизации с международными и европейскими стандартами.</a:t>
            </a:r>
          </a:p>
          <a:p>
            <a:pPr>
              <a:spcBef>
                <a:spcPts val="1191"/>
              </a:spcBef>
            </a:pPr>
            <a:r>
              <a:rPr lang="ru-RU" altLang="ru-RU" sz="1400" dirty="0" smtClean="0"/>
              <a:t>В настоящий момент фонд межгосударственных стандартов насчитывает более 25 000 документов. </a:t>
            </a:r>
          </a:p>
        </p:txBody>
      </p:sp>
      <p:sp>
        <p:nvSpPr>
          <p:cNvPr id="180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979845F-F4D8-4325-B323-9A6EDF31F86A}" type="slidenum">
              <a:rPr lang="ru-RU" altLang="ru-RU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60277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Реформирование технического законодательства с выделением обязательной и добровольной сфер государственного регулирования, переход к добровольности применения стандартов, затронуло все страны Содружества.</a:t>
            </a:r>
          </a:p>
          <a:p>
            <a:pPr defTabSz="907542">
              <a:spcBef>
                <a:spcPts val="1191"/>
              </a:spcBef>
              <a:defRPr/>
            </a:pPr>
            <a:r>
              <a:rPr lang="ru-RU" sz="1400" dirty="0" smtClean="0"/>
              <a:t>С появлением национальных технических регламентов в государствах начали накапливаться противоречия как в части различия объектов технического регулирования, установления обязательных требований, так и в процедурах их оценки соответствия. </a:t>
            </a:r>
          </a:p>
          <a:p>
            <a:pPr defTabSz="907542">
              <a:spcBef>
                <a:spcPts val="1191"/>
              </a:spcBef>
              <a:defRPr/>
            </a:pPr>
            <a:r>
              <a:rPr lang="ru-RU" sz="1400" dirty="0" smtClean="0"/>
              <a:t>Не смотря на развитие межгосударственной стандартизации стремительный оборот стала набирать национальная стандартизация.</a:t>
            </a:r>
          </a:p>
          <a:p>
            <a:pPr defTabSz="907542">
              <a:spcBef>
                <a:spcPts val="1191"/>
              </a:spcBef>
              <a:defRPr/>
            </a:pPr>
            <a:endParaRPr lang="ru-RU" sz="1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9431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Значительная часть продукции в странах стала подлежать декларированию соответствия, механизм признания которых требовал реформирования существующей договорно-правовой базы СНГ.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Количество сертифицируемых объектов резко снижалось. Это бесспорно отразилось и на результатах взаимного признания сертификатов соответствия.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С момента вступления национальных технических регламентов в странах СНГ, а также технических регламентов Таможенного союза стало невозможно применять механизмы взаимного признания сертификатов соответствия.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Поэтому потребовалась выработка новых инструментов преодоления технических барьеров во взаимной торговле между нашими странами </a:t>
            </a:r>
          </a:p>
          <a:p>
            <a:pPr>
              <a:spcBef>
                <a:spcPts val="1191"/>
              </a:spcBef>
            </a:pPr>
            <a:endParaRPr lang="ru-RU" sz="1400" dirty="0" smtClean="0"/>
          </a:p>
          <a:p>
            <a:pPr>
              <a:spcBef>
                <a:spcPts val="1191"/>
              </a:spcBef>
            </a:pP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2998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91"/>
              </a:spcBef>
            </a:pPr>
            <a:r>
              <a:rPr lang="ru-RU" sz="1400" dirty="0" smtClean="0"/>
              <a:t>Осознание этой проблемы нашло отражение в Договоре о зоне свободной торговли, который в 2011 году подписали 8 из 12 стран. Принципы соглашения ВТО были провозглашены в качестве ключевых постулатов для устранения технических барьеров в новых условиях.</a:t>
            </a:r>
          </a:p>
          <a:p>
            <a:pPr>
              <a:spcBef>
                <a:spcPts val="1191"/>
              </a:spcBef>
            </a:pPr>
            <a:r>
              <a:rPr lang="ru-RU" sz="1400" dirty="0" smtClean="0"/>
              <a:t>Однако в качестве инструмента для устранения технических барьеров в торговле в Договоре по прежнему оставалось Соглашение о проведении согласованной политики в области стандартизации, метрологии и сертификации 92 года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9ECD78-316B-4B7A-A3A0-857AC4C475F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1970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6288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776288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437CE-BAE0-44A9-AD02-F9F80A6F3C05}" type="datetime1">
              <a:rPr lang="en-US" smtClean="0"/>
              <a:pPr>
                <a:defRPr/>
              </a:pPr>
              <a:t>5/30/2017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342AB-8D09-44D9-A335-D32015792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192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89FBF-0DC7-4E97-AC4D-490351F9F273}" type="datetime1">
              <a:rPr lang="ru-RU" smtClean="0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9EA67-BB9A-4640-BF04-492B5A93CF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857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3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9F50C-F068-4683-A580-3C562312327B}" type="datetime1">
              <a:rPr lang="ru-RU" smtClean="0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EC869-8274-42BB-AFE3-3996189819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859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715963" y="6092825"/>
            <a:ext cx="7712075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271" y="4221088"/>
            <a:ext cx="6781800" cy="16002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49313" y="6675438"/>
            <a:ext cx="4875212" cy="36512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BD00-7BDA-43D3-9E26-79A1C4E74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105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6288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0543A-E93E-4F4F-8A49-3C0408A9A406}" type="datetime1">
              <a:rPr lang="ru-RU" smtClean="0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84D9-C865-497E-9A16-7C8639935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0350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3868D-B49D-442B-AD0E-3526AAD4FE63}" type="datetime1">
              <a:rPr lang="ru-RU" smtClean="0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41771-4791-47C3-8015-EEF9617B61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341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8CB26-19F9-477B-8325-000851F66DED}" type="datetime1">
              <a:rPr lang="ru-RU" smtClean="0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4E7FE-9881-4835-A28C-016943721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645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A3D9E-998A-48C0-8F18-EAFC1558F31C}" type="datetime1">
              <a:rPr lang="ru-RU" smtClean="0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C1CE8-38FF-4998-BE38-06E7B9C32F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1180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944EF-1730-46ED-8964-7423D5FE52FD}" type="datetime1">
              <a:rPr lang="ru-RU" smtClean="0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37092-AFF3-4385-966D-28352174B0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3588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7" y="457202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2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3F8D1-4ACA-46EE-A0DA-C4BAEFB82962}" type="datetime1">
              <a:rPr lang="ru-RU" smtClean="0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19B1D-C8D9-4DA1-944E-B8A82968C9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470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770B6-53E2-4738-9902-56F4F45CF8BE}" type="datetime1">
              <a:rPr lang="ru-RU" smtClean="0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3EB34-02A4-494A-8EC7-3579167091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0409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303030">
                    <a:lumMod val="90000"/>
                    <a:lumOff val="1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2592E636-D084-4A73-A163-FE01CCC46470}" type="datetime1">
              <a:rPr lang="ru-RU" smtClean="0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303030">
                    <a:lumMod val="90000"/>
                    <a:lumOff val="10000"/>
                  </a:srgbClr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prstClr val="black">
                    <a:lumMod val="85000"/>
                    <a:lumOff val="15000"/>
                  </a:prstClr>
                </a:solidFill>
                <a:latin typeface="+mj-lt"/>
              </a:defRPr>
            </a:lvl1pPr>
          </a:lstStyle>
          <a:p>
            <a:pPr>
              <a:defRPr/>
            </a:pPr>
            <a:fld id="{59E6FE05-B790-4233-AEF8-B243B7BC1D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6288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6288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0" r:id="rId1"/>
    <p:sldLayoutId id="2147484581" r:id="rId2"/>
    <p:sldLayoutId id="2147484582" r:id="rId3"/>
    <p:sldLayoutId id="2147484583" r:id="rId4"/>
    <p:sldLayoutId id="2147484584" r:id="rId5"/>
    <p:sldLayoutId id="2147484585" r:id="rId6"/>
    <p:sldLayoutId id="2147484586" r:id="rId7"/>
    <p:sldLayoutId id="2147484587" r:id="rId8"/>
    <p:sldLayoutId id="2147484588" r:id="rId9"/>
    <p:sldLayoutId id="2147484589" r:id="rId10"/>
    <p:sldLayoutId id="2147484590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_____Microsoft_Office_Excel_97-20032.xls"/><Relationship Id="rId4" Type="http://schemas.openxmlformats.org/officeDocument/2006/relationships/oleObject" Target="../embeddings/_____Microsoft_Office_Excel_97-20031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hyperlink" Target="//commons.wikimedia.org/wiki/File:Flag_of_Armenia.svg?uselang=ru" TargetMode="External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10" Type="http://schemas.openxmlformats.org/officeDocument/2006/relationships/image" Target="../media/image3.png"/><Relationship Id="rId4" Type="http://schemas.openxmlformats.org/officeDocument/2006/relationships/image" Target="../media/image6.png"/><Relationship Id="rId9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784244" y="-228600"/>
            <a:ext cx="7521575" cy="312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46" tIns="46273" rIns="92546" bIns="46273" anchor="b"/>
          <a:lstStyle>
            <a:lvl1pPr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>
              <a:defRPr>
                <a:solidFill>
                  <a:schemeClr val="tx2"/>
                </a:solidFill>
                <a:latin typeface="Times New Roman" pitchFamily="18" charset="0"/>
              </a:defRPr>
            </a:lvl4pPr>
            <a:lvl5pPr marL="2057400">
              <a:defRPr>
                <a:solidFill>
                  <a:schemeClr val="tx2"/>
                </a:solidFill>
                <a:latin typeface="Times New Roman" pitchFamily="18" charset="0"/>
              </a:defRPr>
            </a:lvl5pPr>
            <a:lvl6pPr marL="25146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2"/>
                </a:solidFill>
                <a:latin typeface="Times New Roman" pitchFamily="18" charset="0"/>
              </a:defRPr>
            </a:lvl6pPr>
            <a:lvl7pPr marL="29718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2"/>
                </a:solidFill>
                <a:latin typeface="Times New Roman" pitchFamily="18" charset="0"/>
              </a:defRPr>
            </a:lvl7pPr>
            <a:lvl8pPr marL="34290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2"/>
                </a:solidFill>
                <a:latin typeface="Times New Roman" pitchFamily="18" charset="0"/>
              </a:defRPr>
            </a:lvl8pPr>
            <a:lvl9pPr marL="3886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3600" b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ТЕХНИЧЕСКИЕ </a:t>
            </a:r>
            <a:r>
              <a:rPr lang="ru-RU" altLang="ru-RU" sz="3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БАРЬЕРЫ </a:t>
            </a:r>
            <a:endParaRPr lang="ru-RU" altLang="ru-RU" sz="3600" b="1" dirty="0" smtClean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altLang="ru-RU" sz="3600" b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ТОРГОВЛЕ ГОСУДАРСТВ-УЧАСТНИКОВ СНГ </a:t>
            </a:r>
          </a:p>
          <a:p>
            <a:r>
              <a:rPr lang="ru-RU" altLang="ru-RU" sz="3600" b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ПУТИ ИХ ПРЕОДОЛЕНИЯ</a:t>
            </a:r>
            <a:endParaRPr lang="ru-RU" altLang="ru-RU" sz="3600" b="1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078162" y="4634805"/>
            <a:ext cx="576103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ru-RU" alt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Назаренко Виктор </a:t>
            </a:r>
            <a:r>
              <a:rPr lang="ru-RU" alt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Владимирович</a:t>
            </a:r>
            <a:endParaRPr lang="ru-RU" altLang="ru-RU" sz="16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ru-RU" altLang="ru-RU" sz="16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Сопредседатель </a:t>
            </a:r>
            <a:r>
              <a:rPr lang="ru-RU" altLang="ru-RU" sz="16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МГС,</a:t>
            </a:r>
          </a:p>
          <a:p>
            <a:pPr algn="r" eaLnBrk="1" hangingPunct="1"/>
            <a:r>
              <a:rPr lang="ru-RU" altLang="ru-RU" sz="16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Председатель </a:t>
            </a:r>
            <a:r>
              <a:rPr lang="ru-RU" altLang="ru-RU" sz="16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Государственного комитета </a:t>
            </a:r>
          </a:p>
          <a:p>
            <a:pPr algn="r" eaLnBrk="1" hangingPunct="1"/>
            <a:r>
              <a:rPr lang="ru-RU" altLang="ru-RU" sz="16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altLang="ru-RU" sz="16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стандартизации Республики Беларусь,</a:t>
            </a:r>
          </a:p>
          <a:p>
            <a:pPr algn="r" eaLnBrk="1" hangingPunct="1"/>
            <a:r>
              <a:rPr lang="ru-RU" altLang="ru-RU" sz="16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кандидат экономических </a:t>
            </a:r>
            <a:r>
              <a:rPr lang="ru-RU" altLang="ru-RU" sz="16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</a:t>
            </a:r>
            <a:endParaRPr lang="ru-RU" altLang="ru-RU" sz="16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201" y="62484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>
                <a:solidFill>
                  <a:srgbClr val="002060"/>
                </a:solidFill>
              </a:rPr>
              <a:t>25 лет Межгосударственному совету по стандартизации, метрологии и сертификации: итоги и перспективы</a:t>
            </a:r>
            <a:r>
              <a:rPr lang="ru-RU" i="1" dirty="0" smtClean="0">
                <a:solidFill>
                  <a:srgbClr val="002060"/>
                </a:solidFill>
              </a:rPr>
              <a:t>», г. Баку, 30 мая 2017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28600" y="1185446"/>
            <a:ext cx="36649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altLang="ru-RU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В 2011 году РАЗРАБОТАН ПРОЕКТ</a:t>
            </a:r>
            <a:endParaRPr lang="ru-RU" altLang="ru-RU" dirty="0"/>
          </a:p>
        </p:txBody>
      </p:sp>
      <p:sp>
        <p:nvSpPr>
          <p:cNvPr id="3" name="Text Box 40"/>
          <p:cNvSpPr txBox="1">
            <a:spLocks noChangeArrowheads="1"/>
          </p:cNvSpPr>
          <p:nvPr/>
        </p:nvSpPr>
        <p:spPr bwMode="auto">
          <a:xfrm>
            <a:off x="107950" y="463550"/>
            <a:ext cx="9036050" cy="679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eaLnBrk="1" hangingPunct="1">
              <a:defRPr sz="2500" b="1">
                <a:solidFill>
                  <a:srgbClr val="0070C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r>
              <a:rPr lang="ru-RU" sz="2200" dirty="0" smtClean="0"/>
              <a:t>ПРЕДПОЛАГАЕМОЕ УСТАНОВЛЕНИЕ ЕДИНЫХ ОБЯЗАТЕЛЬНЫХ ТРЕБОВАНИЙ К ПРОДУКЦИИ В </a:t>
            </a:r>
            <a:r>
              <a:rPr lang="ru-RU" sz="2200" dirty="0"/>
              <a:t>РАМКАХ СНГ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839652" y="1524000"/>
            <a:ext cx="7458075" cy="923925"/>
          </a:xfrm>
          <a:prstGeom prst="rect">
            <a:avLst/>
          </a:prstGeom>
          <a:solidFill>
            <a:srgbClr val="FFD5D5"/>
          </a:solidFill>
          <a:ln w="34925">
            <a:solidFill>
              <a:srgbClr val="C00000"/>
            </a:solidFill>
            <a:prstDash val="lgDash"/>
            <a:miter lim="800000"/>
            <a:headEnd/>
            <a:tailEnd/>
          </a:ln>
          <a:effectLst/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altLang="ru-RU" b="1" i="1">
                <a:solidFill>
                  <a:srgbClr val="800000"/>
                </a:solidFill>
                <a:latin typeface="Arial" charset="0"/>
                <a:cs typeface="Arial" charset="0"/>
              </a:rPr>
              <a:t>СОГЛАШЕНИЕ </a:t>
            </a:r>
            <a:br>
              <a:rPr lang="ru-RU" altLang="ru-RU" b="1" i="1">
                <a:solidFill>
                  <a:srgbClr val="800000"/>
                </a:solidFill>
                <a:latin typeface="Arial" charset="0"/>
                <a:cs typeface="Arial" charset="0"/>
              </a:rPr>
            </a:br>
            <a:r>
              <a:rPr lang="ru-RU" altLang="ru-RU" b="1" i="1">
                <a:solidFill>
                  <a:srgbClr val="800000"/>
                </a:solidFill>
                <a:latin typeface="Arial" charset="0"/>
                <a:cs typeface="Arial" charset="0"/>
              </a:rPr>
              <a:t>о межгосударственных технических регламентах </a:t>
            </a:r>
            <a:br>
              <a:rPr lang="ru-RU" altLang="ru-RU" b="1" i="1">
                <a:solidFill>
                  <a:srgbClr val="800000"/>
                </a:solidFill>
                <a:latin typeface="Arial" charset="0"/>
                <a:cs typeface="Arial" charset="0"/>
              </a:rPr>
            </a:br>
            <a:r>
              <a:rPr lang="ru-RU" altLang="ru-RU" b="1" i="1">
                <a:solidFill>
                  <a:srgbClr val="800000"/>
                </a:solidFill>
                <a:latin typeface="Arial" charset="0"/>
                <a:cs typeface="Arial" charset="0"/>
              </a:rPr>
              <a:t>государств-участников СНГ</a:t>
            </a: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838200" y="2951162"/>
            <a:ext cx="4567803" cy="2382838"/>
          </a:xfrm>
          <a:prstGeom prst="rect">
            <a:avLst/>
          </a:prstGeom>
          <a:solidFill>
            <a:srgbClr val="FFD5D5"/>
          </a:solidFill>
          <a:ln w="28575" algn="ctr">
            <a:solidFill>
              <a:schemeClr val="accent1"/>
            </a:solidFill>
            <a:prstDash val="lgDash"/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3366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b="1" i="1" dirty="0" smtClean="0">
                <a:solidFill>
                  <a:srgbClr val="003366"/>
                </a:solidFill>
                <a:latin typeface="Arial" charset="0"/>
                <a:cs typeface="Arial" charset="0"/>
              </a:rPr>
              <a:t>РАЗРАБОТКА </a:t>
            </a:r>
            <a:endParaRPr lang="ru-RU" altLang="ru-RU" b="1" i="1" dirty="0">
              <a:solidFill>
                <a:srgbClr val="003366"/>
              </a:solidFill>
              <a:latin typeface="Arial" charset="0"/>
              <a:cs typeface="Arial" charset="0"/>
            </a:endParaRPr>
          </a:p>
          <a:p>
            <a:pPr algn="ctr" eaLnBrk="1" hangingPunct="1"/>
            <a:r>
              <a:rPr lang="ru-RU" altLang="ru-RU" b="1" i="1" dirty="0">
                <a:solidFill>
                  <a:srgbClr val="003366"/>
                </a:solidFill>
                <a:latin typeface="Arial" charset="0"/>
                <a:cs typeface="Arial" charset="0"/>
              </a:rPr>
              <a:t>ТЕХНИЧЕСКИХ  РЕГЛАМЕНТОВ   СНГ</a:t>
            </a:r>
          </a:p>
          <a:p>
            <a:pPr algn="ctr" eaLnBrk="1" hangingPunct="1"/>
            <a:endParaRPr lang="ru-RU" altLang="ru-RU" sz="1400" b="1" dirty="0">
              <a:solidFill>
                <a:srgbClr val="003366"/>
              </a:solidFill>
              <a:latin typeface="Arial" charset="0"/>
              <a:cs typeface="Arial" charset="0"/>
            </a:endParaRPr>
          </a:p>
          <a:p>
            <a:pPr algn="ctr" eaLnBrk="1" hangingPunct="1"/>
            <a:endParaRPr lang="ru-RU" altLang="ru-RU" sz="1400" b="1" dirty="0">
              <a:solidFill>
                <a:srgbClr val="003366"/>
              </a:solidFill>
              <a:latin typeface="Arial" charset="0"/>
              <a:cs typeface="Arial" charset="0"/>
            </a:endParaRPr>
          </a:p>
          <a:p>
            <a:pPr algn="ctr" eaLnBrk="1" hangingPunct="1"/>
            <a:endParaRPr lang="ru-RU" altLang="ru-RU" sz="1400" b="1" dirty="0">
              <a:solidFill>
                <a:srgbClr val="003366"/>
              </a:solidFill>
              <a:latin typeface="Arial" charset="0"/>
              <a:cs typeface="Arial" charset="0"/>
            </a:endParaRPr>
          </a:p>
          <a:p>
            <a:pPr algn="ctr" eaLnBrk="1" hangingPunct="1"/>
            <a:endParaRPr lang="ru-RU" altLang="ru-RU" sz="1400" b="1" dirty="0">
              <a:solidFill>
                <a:srgbClr val="003366"/>
              </a:solidFill>
              <a:latin typeface="Arial" charset="0"/>
              <a:cs typeface="Arial" charset="0"/>
            </a:endParaRPr>
          </a:p>
          <a:p>
            <a:pPr algn="ctr" eaLnBrk="1" hangingPunct="1"/>
            <a:endParaRPr lang="ru-RU" altLang="ru-RU" sz="1400" b="1" dirty="0">
              <a:solidFill>
                <a:srgbClr val="003366"/>
              </a:solidFill>
              <a:latin typeface="Arial" charset="0"/>
              <a:cs typeface="Arial" charset="0"/>
            </a:endParaRPr>
          </a:p>
          <a:p>
            <a:pPr algn="ctr" eaLnBrk="1" hangingPunct="1"/>
            <a:endParaRPr lang="ru-RU" altLang="ru-RU" sz="1400" b="1" dirty="0">
              <a:solidFill>
                <a:srgbClr val="00336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943600" y="3293665"/>
            <a:ext cx="1295400" cy="1697832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1"/>
            </a:solidFill>
            <a:prstDash val="lg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2000" b="1" i="1" dirty="0" smtClean="0">
                <a:solidFill>
                  <a:srgbClr val="003A6B"/>
                </a:solidFill>
                <a:latin typeface="Arial" charset="0"/>
                <a:cs typeface="Arial" charset="0"/>
              </a:rPr>
              <a:t>Знак</a:t>
            </a:r>
          </a:p>
          <a:p>
            <a:pPr algn="ctr">
              <a:defRPr/>
            </a:pPr>
            <a:r>
              <a:rPr lang="ru-RU" sz="2000" b="1" i="1" dirty="0" smtClean="0">
                <a:solidFill>
                  <a:srgbClr val="003A6B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i="1" dirty="0">
                <a:solidFill>
                  <a:srgbClr val="003A6B"/>
                </a:solidFill>
                <a:latin typeface="Arial" charset="0"/>
                <a:cs typeface="Arial" charset="0"/>
              </a:rPr>
              <a:t>допуска </a:t>
            </a:r>
            <a:endParaRPr lang="ru-RU" sz="2000" b="1" i="1" dirty="0" smtClean="0">
              <a:solidFill>
                <a:srgbClr val="003A6B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000" b="1" i="1" dirty="0" smtClean="0">
                <a:solidFill>
                  <a:srgbClr val="003A6B"/>
                </a:solidFill>
                <a:latin typeface="Arial" charset="0"/>
                <a:cs typeface="Arial" charset="0"/>
              </a:rPr>
              <a:t>на </a:t>
            </a:r>
            <a:r>
              <a:rPr lang="ru-RU" sz="2000" b="1" i="1" dirty="0">
                <a:solidFill>
                  <a:srgbClr val="003A6B"/>
                </a:solidFill>
                <a:latin typeface="Arial" charset="0"/>
                <a:cs typeface="Arial" charset="0"/>
              </a:rPr>
              <a:t>рынок </a:t>
            </a:r>
            <a:endParaRPr lang="ru-RU" sz="2000" b="1" i="1" dirty="0" smtClean="0">
              <a:solidFill>
                <a:srgbClr val="003A6B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000" b="1" i="1" dirty="0" smtClean="0">
                <a:solidFill>
                  <a:srgbClr val="003A6B"/>
                </a:solidFill>
                <a:latin typeface="Arial" charset="0"/>
                <a:cs typeface="Arial" charset="0"/>
              </a:rPr>
              <a:t>СНГ</a:t>
            </a:r>
            <a:endParaRPr lang="ru-RU" sz="2000" b="1" i="1" dirty="0">
              <a:solidFill>
                <a:srgbClr val="003A6B"/>
              </a:solidFill>
              <a:latin typeface="Arial" charset="0"/>
              <a:cs typeface="Arial" charset="0"/>
            </a:endParaRPr>
          </a:p>
        </p:txBody>
      </p:sp>
      <p:sp>
        <p:nvSpPr>
          <p:cNvPr id="6151" name="Rectangle 30"/>
          <p:cNvSpPr>
            <a:spLocks noChangeArrowheads="1"/>
          </p:cNvSpPr>
          <p:nvPr/>
        </p:nvSpPr>
        <p:spPr bwMode="auto">
          <a:xfrm>
            <a:off x="7620000" y="3647182"/>
            <a:ext cx="1377287" cy="1077218"/>
          </a:xfrm>
          <a:prstGeom prst="rect">
            <a:avLst/>
          </a:prstGeom>
          <a:noFill/>
          <a:ln w="38100" algn="ctr">
            <a:solidFill>
              <a:srgbClr val="00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altLang="ru-RU" sz="1600" i="1" dirty="0">
                <a:solidFill>
                  <a:srgbClr val="800000"/>
                </a:solidFill>
                <a:latin typeface="Arial" charset="0"/>
                <a:cs typeface="Arial" charset="0"/>
              </a:rPr>
              <a:t>Свободное обращение продукции в СНГ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90117" y="3746718"/>
            <a:ext cx="41914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единые обязательные требования к продукции,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единые правила 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оценки соответствия </a:t>
            </a:r>
            <a:endParaRPr lang="ru-RU" sz="1600" b="1" i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единые правила доступа продукции на 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рынок</a:t>
            </a:r>
          </a:p>
          <a:p>
            <a:pPr>
              <a:defRPr/>
            </a:pPr>
            <a:endParaRPr lang="ru-RU" sz="1600" b="1" i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6573" y="2514600"/>
            <a:ext cx="2001838" cy="3079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rgbClr val="003366"/>
                </a:solidFill>
                <a:latin typeface="Arial" charset="0"/>
                <a:cs typeface="Arial" charset="0"/>
              </a:rPr>
              <a:t>Предусматривалась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5370513" y="4660030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5370513" y="3291105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10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" name="Правая фигурная скобка 1"/>
          <p:cNvSpPr/>
          <p:nvPr/>
        </p:nvSpPr>
        <p:spPr>
          <a:xfrm rot="5400000">
            <a:off x="4805870" y="2518022"/>
            <a:ext cx="499175" cy="6435931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6200000">
            <a:off x="7123113" y="4040187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30531" y="5957810"/>
            <a:ext cx="7086600" cy="646331"/>
          </a:xfrm>
          <a:prstGeom prst="rect">
            <a:avLst/>
          </a:prstGeom>
          <a:solidFill>
            <a:srgbClr val="C9E7A7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2012 году РАБОТЫ В ДАННОМ НАПРАВЛЕНИИ</a:t>
            </a:r>
            <a:br>
              <a:rPr lang="ru-RU" dirty="0" smtClean="0"/>
            </a:br>
            <a:r>
              <a:rPr lang="ru-RU" dirty="0" smtClean="0"/>
              <a:t> БЫЛИ ПРИОСТАНОВЛЕНЫ</a:t>
            </a:r>
            <a:endParaRPr lang="ru-RU" dirty="0"/>
          </a:p>
        </p:txBody>
      </p:sp>
      <p:grpSp>
        <p:nvGrpSpPr>
          <p:cNvPr id="16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18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36798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4" name="Прямоугольник 6"/>
          <p:cNvSpPr>
            <a:spLocks noChangeArrowheads="1"/>
          </p:cNvSpPr>
          <p:nvPr/>
        </p:nvSpPr>
        <p:spPr bwMode="auto">
          <a:xfrm>
            <a:off x="1236228" y="368721"/>
            <a:ext cx="7536539" cy="115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546" tIns="46273" rIns="92546" bIns="46273">
            <a:spAutoFit/>
          </a:bodyPr>
          <a:lstStyle/>
          <a:p>
            <a:pPr algn="ctr"/>
            <a:r>
              <a:rPr lang="ru-RU" altLang="ru-RU" sz="23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ПОИСК ПУТЕЙ УСТРАНЕНИЯ </a:t>
            </a:r>
            <a:r>
              <a:rPr lang="ru-RU" altLang="ru-RU" sz="2300" b="1" dirty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ТЕХНИЧЕСКИХ БАРЬЕРОВ  </a:t>
            </a:r>
            <a:endParaRPr lang="ru-RU" altLang="ru-RU" sz="2300" b="1" dirty="0" smtClean="0">
              <a:solidFill>
                <a:srgbClr val="2862AA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altLang="ru-RU" sz="23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ВО </a:t>
            </a:r>
            <a:r>
              <a:rPr lang="ru-RU" altLang="ru-RU" sz="2300" b="1" dirty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ВЗАИМНОЙ </a:t>
            </a:r>
            <a:r>
              <a:rPr lang="ru-RU" altLang="ru-RU" sz="23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ТОРГОВЛЕ СТРАН СНГ И СТРАН ТС </a:t>
            </a:r>
          </a:p>
          <a:p>
            <a:pPr algn="ctr"/>
            <a:r>
              <a:rPr lang="ru-RU" altLang="ru-RU" sz="23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СО СТОРОНЫ КОМИССИИ ТАМОЖЕННОГО СОЮЗА</a:t>
            </a:r>
            <a:endParaRPr lang="ru-RU" altLang="ru-RU" sz="2300" b="1" dirty="0">
              <a:solidFill>
                <a:srgbClr val="2862AA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0165" name="Прямоугольник 7"/>
          <p:cNvSpPr>
            <a:spLocks noChangeArrowheads="1"/>
          </p:cNvSpPr>
          <p:nvPr/>
        </p:nvSpPr>
        <p:spPr bwMode="auto">
          <a:xfrm>
            <a:off x="109904" y="1808285"/>
            <a:ext cx="3738196" cy="60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62" b="1" i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 государствами - участниками </a:t>
            </a:r>
            <a:r>
              <a:rPr lang="ru-RU" altLang="ru-RU" sz="1662" b="1" i="1" dirty="0" smtClean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СНГ, </a:t>
            </a:r>
            <a:r>
              <a:rPr lang="ru-RU" altLang="ru-RU" sz="1662" b="1" i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не являющимися членами С</a:t>
            </a:r>
            <a:r>
              <a:rPr lang="ru-RU" altLang="ru-RU" sz="1662" b="1" i="1" dirty="0" smtClean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оюза</a:t>
            </a:r>
            <a:endParaRPr lang="ru-RU" altLang="ru-RU" sz="1662" b="1" i="1" dirty="0">
              <a:solidFill>
                <a:srgbClr val="8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9904" y="2453199"/>
            <a:ext cx="3518389" cy="2261089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25400" cap="flat" cmpd="sng" algn="ctr">
            <a:solidFill>
              <a:srgbClr val="4F81BD">
                <a:lumMod val="75000"/>
              </a:srgbClr>
            </a:solidFill>
            <a:prstDash val="solid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3066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7638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2210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6782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/>
            <a:r>
              <a:rPr lang="ru-RU" altLang="ru-RU" sz="1477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СОГЛАШЕНИЕ</a:t>
            </a:r>
          </a:p>
          <a:p>
            <a:pPr algn="ctr" eaLnBrk="1" hangingPunct="1"/>
            <a:r>
              <a:rPr lang="ru-RU" altLang="ru-RU" sz="1477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ГОСУДАРСТВ – ЧЛЕНОВ ТАМОЖЕННОГО СОЮЗА </a:t>
            </a:r>
            <a:r>
              <a:rPr lang="ru-RU" altLang="ru-RU" sz="1477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 </a:t>
            </a:r>
            <a:r>
              <a:rPr lang="ru-RU" alt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УСТРАНЕНИИ ТЕХНИЧЕСКИХ БАРЬЕРОВ ВО ВЗАИМНОЙ ТОРГОВЛЕ С ГОСУДАРСТВАМИ – УЧАСТНИКАМИ СНГ,</a:t>
            </a:r>
            <a:br>
              <a:rPr lang="ru-RU" alt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НЕ ЯВЛЯЮЩИМИСЯ ГОСУДАРСТВАМИ – ЧЛЕНАМИ ТАМОЖЕННОГО СОЮЗА</a:t>
            </a:r>
          </a:p>
        </p:txBody>
      </p:sp>
      <p:sp>
        <p:nvSpPr>
          <p:cNvPr id="2" name="Правая фигурная скобка 1"/>
          <p:cNvSpPr/>
          <p:nvPr/>
        </p:nvSpPr>
        <p:spPr>
          <a:xfrm rot="5400000">
            <a:off x="4244487" y="2521127"/>
            <a:ext cx="442547" cy="56790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10812" y="5715000"/>
            <a:ext cx="5602264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ДОКУМЕНТ НЕ ПОЛУЧИЛ ПРАКТИЧЕСКОЙ РЕАЛИЗАЦИИ</a:t>
            </a:r>
            <a:endParaRPr lang="ru-RU" sz="2000" dirty="0">
              <a:solidFill>
                <a:srgbClr val="FF0000"/>
              </a:solidFill>
            </a:endParaRPr>
          </a:p>
        </p:txBody>
      </p:sp>
      <p:grpSp>
        <p:nvGrpSpPr>
          <p:cNvPr id="18" name="Group 13"/>
          <p:cNvGrpSpPr>
            <a:grpSpLocks/>
          </p:cNvGrpSpPr>
          <p:nvPr/>
        </p:nvGrpSpPr>
        <p:grpSpPr bwMode="auto">
          <a:xfrm>
            <a:off x="76200" y="427080"/>
            <a:ext cx="1248505" cy="800642"/>
            <a:chOff x="3697" y="2568"/>
            <a:chExt cx="1270" cy="81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3697" y="2568"/>
              <a:ext cx="1270" cy="817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ru-RU" sz="11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Таможенный союз</a:t>
              </a:r>
            </a:p>
          </p:txBody>
        </p:sp>
        <p:pic>
          <p:nvPicPr>
            <p:cNvPr id="20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9" y="2609"/>
              <a:ext cx="456" cy="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4495068" y="1994035"/>
            <a:ext cx="4526574" cy="317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5427" tIns="42714" rIns="85427" bIns="42714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108"/>
              </a:spcBef>
              <a:spcAft>
                <a:spcPts val="566"/>
              </a:spcAft>
              <a:buClrTx/>
              <a:buNone/>
            </a:pPr>
            <a:r>
              <a:rPr lang="ru-RU" altLang="ru-RU" sz="1600" b="1" dirty="0">
                <a:solidFill>
                  <a:srgbClr val="002060"/>
                </a:solidFill>
                <a:latin typeface="Arial" panose="020B0604020202020204" pitchFamily="34" charset="0"/>
              </a:rPr>
              <a:t>Условие устранения технических барьеров во взаимной торговле –  применение заинтересованным государством требований технических регламентов Таможенного союза и соответствующих Решений Комиссии: </a:t>
            </a:r>
          </a:p>
          <a:p>
            <a:pPr marL="361950" indent="-95250">
              <a:spcBef>
                <a:spcPts val="554"/>
              </a:spcBef>
              <a:buClr>
                <a:srgbClr val="19017D"/>
              </a:buClr>
              <a:buFont typeface="Wingdings" panose="05000000000000000000" pitchFamily="2" charset="2"/>
              <a:buChar char="ü"/>
            </a:pPr>
            <a:r>
              <a:rPr lang="ru-RU" altLang="ru-RU" sz="1600" b="1" i="1" dirty="0">
                <a:solidFill>
                  <a:srgbClr val="990000"/>
                </a:solidFill>
                <a:latin typeface="Arial" panose="020B0604020202020204" pitchFamily="34" charset="0"/>
              </a:rPr>
              <a:t>  на альтернативной основе </a:t>
            </a:r>
            <a:r>
              <a:rPr lang="ru-RU" altLang="ru-RU" sz="1600" b="1" i="1" dirty="0" smtClean="0">
                <a:solidFill>
                  <a:srgbClr val="990000"/>
                </a:solidFill>
                <a:latin typeface="Arial" panose="020B0604020202020204" pitchFamily="34" charset="0"/>
              </a:rPr>
              <a:t/>
            </a:r>
            <a:br>
              <a:rPr lang="ru-RU" altLang="ru-RU" sz="1600" b="1" i="1" dirty="0" smtClean="0">
                <a:solidFill>
                  <a:srgbClr val="990000"/>
                </a:solidFill>
                <a:latin typeface="Arial" panose="020B0604020202020204" pitchFamily="34" charset="0"/>
              </a:rPr>
            </a:br>
            <a:r>
              <a:rPr lang="ru-RU" altLang="ru-RU" sz="1400" b="1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(</a:t>
            </a:r>
            <a:r>
              <a:rPr lang="ru-RU" altLang="ru-RU" sz="1400" b="1" i="1" dirty="0">
                <a:solidFill>
                  <a:srgbClr val="002060"/>
                </a:solidFill>
                <a:latin typeface="Arial" panose="020B0604020202020204" pitchFamily="34" charset="0"/>
              </a:rPr>
              <a:t>без отмены национального законодательства)</a:t>
            </a:r>
            <a:endParaRPr lang="ru-RU" altLang="ru-RU" sz="1600" b="1" i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361950" indent="-95250">
              <a:spcBef>
                <a:spcPts val="554"/>
              </a:spcBef>
              <a:buClr>
                <a:srgbClr val="19017D"/>
              </a:buClr>
              <a:buFont typeface="Wingdings" panose="05000000000000000000" pitchFamily="2" charset="2"/>
              <a:buChar char="ü"/>
            </a:pPr>
            <a:r>
              <a:rPr lang="ru-RU" altLang="ru-RU" sz="1600" b="1" i="1" dirty="0">
                <a:solidFill>
                  <a:srgbClr val="990000"/>
                </a:solidFill>
                <a:latin typeface="Arial" panose="020B0604020202020204" pitchFamily="34" charset="0"/>
              </a:rPr>
              <a:t>  на безальтернативной </a:t>
            </a:r>
            <a:r>
              <a:rPr lang="ru-RU" altLang="ru-RU" sz="1600" b="1" i="1" dirty="0" smtClean="0">
                <a:solidFill>
                  <a:srgbClr val="990000"/>
                </a:solidFill>
                <a:latin typeface="Arial" panose="020B0604020202020204" pitchFamily="34" charset="0"/>
              </a:rPr>
              <a:t>основе</a:t>
            </a:r>
            <a:br>
              <a:rPr lang="ru-RU" altLang="ru-RU" sz="1600" b="1" i="1" dirty="0" smtClean="0">
                <a:solidFill>
                  <a:srgbClr val="990000"/>
                </a:solidFill>
                <a:latin typeface="Arial" panose="020B0604020202020204" pitchFamily="34" charset="0"/>
              </a:rPr>
            </a:br>
            <a:r>
              <a:rPr lang="ru-RU" altLang="ru-RU" sz="1600" b="1" i="1" dirty="0" smtClean="0">
                <a:solidFill>
                  <a:srgbClr val="99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400" b="1" i="1" dirty="0">
                <a:solidFill>
                  <a:srgbClr val="002060"/>
                </a:solidFill>
                <a:latin typeface="Arial" panose="020B0604020202020204" pitchFamily="34" charset="0"/>
              </a:rPr>
              <a:t>(с отменой национального законодательства)</a:t>
            </a:r>
            <a:endParaRPr lang="ru-RU" altLang="ru-RU" sz="1600" b="1" i="1" dirty="0">
              <a:solidFill>
                <a:srgbClr val="99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810000" y="3352800"/>
            <a:ext cx="503361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1"/>
          <p:cNvSpPr>
            <a:spLocks noChangeArrowheads="1"/>
          </p:cNvSpPr>
          <p:nvPr/>
        </p:nvSpPr>
        <p:spPr bwMode="auto">
          <a:xfrm>
            <a:off x="250938" y="1412875"/>
            <a:ext cx="1457325" cy="33972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с </a:t>
            </a:r>
            <a:r>
              <a:rPr lang="ru-RU" altLang="ru-RU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2012 </a:t>
            </a:r>
            <a:r>
              <a:rPr lang="ru-RU" altLang="ru-RU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года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8772768" y="6475512"/>
            <a:ext cx="3834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A81E7F9B-ECC0-4ACC-B196-48B12FF23EA5}" type="slidenum">
              <a:rPr lang="ru-RU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11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456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43190514"/>
              </p:ext>
            </p:extLst>
          </p:nvPr>
        </p:nvGraphicFramePr>
        <p:xfrm>
          <a:off x="533400" y="2133600"/>
          <a:ext cx="8153400" cy="454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12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990600" y="990600"/>
            <a:ext cx="7154862" cy="605936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lnSpc>
                <a:spcPts val="2000"/>
              </a:lnSpc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рабочая группа МГС по устранению технических барьеров в зоне свободной торговли (РГ ЗСТ)</a:t>
            </a:r>
            <a:endParaRPr lang="ru-RU" altLang="ru-RU" b="1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"/>
          <p:cNvSpPr>
            <a:spLocks noChangeArrowheads="1"/>
          </p:cNvSpPr>
          <p:nvPr/>
        </p:nvSpPr>
        <p:spPr bwMode="auto">
          <a:xfrm>
            <a:off x="7534020" y="592137"/>
            <a:ext cx="1307841" cy="33972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с </a:t>
            </a:r>
            <a:r>
              <a:rPr lang="ru-RU" altLang="ru-RU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2014 </a:t>
            </a:r>
            <a:r>
              <a:rPr lang="ru-RU" altLang="ru-RU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года</a:t>
            </a:r>
          </a:p>
        </p:txBody>
      </p: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16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0331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827584" y="1184176"/>
            <a:ext cx="7416824" cy="66757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66700" algn="ctr" fontAlgn="base">
              <a:spcBef>
                <a:spcPts val="400"/>
              </a:spcBef>
              <a:spcAft>
                <a:spcPts val="400"/>
              </a:spcAft>
              <a:buClr>
                <a:srgbClr val="800000"/>
              </a:buClr>
              <a:defRPr/>
            </a:pPr>
            <a:r>
              <a:rPr lang="ru-RU" alt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Соглашение </a:t>
            </a:r>
            <a:r>
              <a:rPr lang="ru-RU" altLang="ru-RU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о технических барьерах </a:t>
            </a:r>
            <a:r>
              <a:rPr lang="ru-RU" alt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во взаимной </a:t>
            </a:r>
            <a:r>
              <a:rPr lang="ru-RU" altLang="ru-RU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торговле государств </a:t>
            </a:r>
            <a:r>
              <a:rPr lang="ru-RU" altLang="ru-RU" b="1" dirty="0">
                <a:solidFill>
                  <a:schemeClr val="bg1"/>
                </a:solidFill>
                <a:latin typeface="Arial" charset="0"/>
                <a:cs typeface="Arial" charset="0"/>
              </a:rPr>
              <a:t>– участников СНГ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763104363"/>
              </p:ext>
            </p:extLst>
          </p:nvPr>
        </p:nvGraphicFramePr>
        <p:xfrm>
          <a:off x="222371" y="2057400"/>
          <a:ext cx="8600829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7915672" y="1048573"/>
            <a:ext cx="1152128" cy="30008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lvl="0" algn="ctr">
              <a:lnSpc>
                <a:spcPct val="75000"/>
              </a:lnSpc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проект</a:t>
            </a:r>
            <a:endParaRPr lang="ru-RU" sz="16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2708" y="1988324"/>
            <a:ext cx="8075492" cy="1364476"/>
          </a:xfrm>
          <a:prstGeom prst="rect">
            <a:avLst/>
          </a:prstGeom>
          <a:noFill/>
          <a:scene3d>
            <a:camera prst="orthographicFront"/>
            <a:lightRig rig="glow" dir="tl">
              <a:rot lat="0" lon="0" rev="5400000"/>
            </a:lightRig>
          </a:scene3d>
          <a:sp3d>
            <a:bevelT prst="relaxedInset"/>
          </a:sp3d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ru-RU" alt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Сформированные и развивающиеся в рамках МГС механизмы, позволяющие заключать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ru-RU" alt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Секторальные протоколы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29574" y="304800"/>
            <a:ext cx="8038226" cy="920636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546" tIns="46273" rIns="92546" bIns="46273">
            <a:spAutoFit/>
          </a:bodyPr>
          <a:lstStyle/>
          <a:p>
            <a:pPr algn="ctr"/>
            <a:r>
              <a:rPr lang="ru-RU" sz="2400" b="1" dirty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ПРЕОДОЛЕНИЕ ТЕХНИЧЕСКИХ БАРЬЕРОВ В ТОРГОВЛЕ </a:t>
            </a:r>
            <a:r>
              <a:rPr lang="ru-RU" sz="24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24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В </a:t>
            </a:r>
            <a:r>
              <a:rPr lang="ru-RU" sz="2400" b="1" dirty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СНГ В НОВЫХ УСЛОВИЯХ </a:t>
            </a: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13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532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81000" y="864377"/>
            <a:ext cx="8153400" cy="735823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angle"/>
            <a:contourClr>
              <a:schemeClr val="accent4">
                <a:satMod val="115000"/>
              </a:schemeClr>
            </a:contourClr>
          </a:sp3d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indent="266700" algn="ctr" fontAlgn="auto">
              <a:spcBef>
                <a:spcPts val="400"/>
              </a:spcBef>
              <a:spcAft>
                <a:spcPts val="400"/>
              </a:spcAft>
              <a:buClr>
                <a:srgbClr val="800000"/>
              </a:buClr>
              <a:defRPr/>
            </a:pPr>
            <a:r>
              <a:rPr lang="ru-RU" altLang="ru-RU" b="1" spc="-100" dirty="0">
                <a:solidFill>
                  <a:schemeClr val="bg1"/>
                </a:solidFill>
                <a:latin typeface="Arial" charset="0"/>
                <a:cs typeface="Arial" charset="0"/>
              </a:rPr>
              <a:t>СОГЛАШЕНИЕ </a:t>
            </a:r>
            <a:r>
              <a:rPr lang="ru-RU" altLang="ru-RU" b="1" spc="-1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О ТЕХНИЧЕСКИХ БАРЬЕРАХ </a:t>
            </a:r>
            <a:r>
              <a:rPr lang="ru-RU" altLang="ru-RU" b="1" spc="-100" dirty="0">
                <a:solidFill>
                  <a:schemeClr val="bg1"/>
                </a:solidFill>
                <a:latin typeface="Arial" charset="0"/>
                <a:cs typeface="Arial" charset="0"/>
              </a:rPr>
              <a:t/>
            </a:r>
            <a:br>
              <a:rPr lang="ru-RU" altLang="ru-RU" b="1" spc="-100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altLang="ru-RU" b="1" spc="-100" dirty="0">
                <a:solidFill>
                  <a:schemeClr val="bg1"/>
                </a:solidFill>
                <a:latin typeface="Arial" charset="0"/>
                <a:cs typeface="Arial" charset="0"/>
              </a:rPr>
              <a:t>ВО ВЗАИМНОЙ ТОРГОВЛЕ ГОСУДАРСТВ – УЧАСТНИКОВ  СНГ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3401" y="2209800"/>
            <a:ext cx="8001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333399"/>
                </a:solidFill>
              </a:rPr>
              <a:t>применение </a:t>
            </a:r>
            <a:r>
              <a:rPr lang="ru-RU" dirty="0">
                <a:solidFill>
                  <a:srgbClr val="333399"/>
                </a:solidFill>
              </a:rPr>
              <a:t>только </a:t>
            </a:r>
            <a:r>
              <a:rPr lang="ru-RU" dirty="0" smtClean="0">
                <a:solidFill>
                  <a:srgbClr val="333399"/>
                </a:solidFill>
              </a:rPr>
              <a:t>для продукции, </a:t>
            </a:r>
            <a:r>
              <a:rPr lang="ru-RU" dirty="0">
                <a:solidFill>
                  <a:srgbClr val="C00000"/>
                </a:solidFill>
              </a:rPr>
              <a:t>происходящей из </a:t>
            </a:r>
            <a:r>
              <a:rPr lang="ru-RU" dirty="0" smtClean="0">
                <a:solidFill>
                  <a:srgbClr val="C00000"/>
                </a:solidFill>
              </a:rPr>
              <a:t>стран СНГ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определение</a:t>
            </a:r>
            <a:r>
              <a:rPr lang="ru-RU" dirty="0" smtClean="0">
                <a:solidFill>
                  <a:srgbClr val="333399"/>
                </a:solidFill>
              </a:rPr>
              <a:t> </a:t>
            </a:r>
            <a:r>
              <a:rPr lang="ru-RU" dirty="0">
                <a:solidFill>
                  <a:srgbClr val="333399"/>
                </a:solidFill>
              </a:rPr>
              <a:t>правительствами </a:t>
            </a:r>
            <a:r>
              <a:rPr lang="ru-RU" dirty="0" smtClean="0">
                <a:solidFill>
                  <a:srgbClr val="C00000"/>
                </a:solidFill>
              </a:rPr>
              <a:t>Уполномоченных</a:t>
            </a:r>
            <a:r>
              <a:rPr lang="ru-RU" dirty="0" smtClean="0">
                <a:solidFill>
                  <a:srgbClr val="333399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органов</a:t>
            </a:r>
            <a:r>
              <a:rPr lang="ru-RU" dirty="0" smtClean="0">
                <a:solidFill>
                  <a:srgbClr val="333399"/>
                </a:solidFill>
              </a:rPr>
              <a:t>, имеющих полномочия на</a:t>
            </a:r>
          </a:p>
          <a:p>
            <a:pPr marL="742950" lvl="1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333399"/>
                </a:solidFill>
              </a:rPr>
              <a:t>подписание Секторальных протоколов</a:t>
            </a:r>
          </a:p>
          <a:p>
            <a:pPr marL="742950" lvl="1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333399"/>
                </a:solidFill>
              </a:rPr>
              <a:t>определение, мониторинг, приостановление </a:t>
            </a:r>
            <a:r>
              <a:rPr lang="ru-RU" dirty="0">
                <a:solidFill>
                  <a:srgbClr val="333399"/>
                </a:solidFill>
              </a:rPr>
              <a:t>и </a:t>
            </a:r>
            <a:r>
              <a:rPr lang="ru-RU" dirty="0" smtClean="0">
                <a:solidFill>
                  <a:srgbClr val="333399"/>
                </a:solidFill>
              </a:rPr>
              <a:t>отмену </a:t>
            </a:r>
            <a:r>
              <a:rPr lang="ru-RU" dirty="0">
                <a:solidFill>
                  <a:srgbClr val="333399"/>
                </a:solidFill>
              </a:rPr>
              <a:t>определения органов по оценке соответствия</a:t>
            </a:r>
            <a:endParaRPr lang="ru-RU" dirty="0" smtClean="0">
              <a:solidFill>
                <a:srgbClr val="333399"/>
              </a:solidFill>
            </a:endParaRP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инициирование</a:t>
            </a:r>
            <a:r>
              <a:rPr lang="ru-RU" dirty="0" smtClean="0">
                <a:solidFill>
                  <a:srgbClr val="333399"/>
                </a:solidFill>
              </a:rPr>
              <a:t> Уполномоченным органом одной страны </a:t>
            </a:r>
            <a:r>
              <a:rPr lang="ru-RU" dirty="0" smtClean="0">
                <a:solidFill>
                  <a:srgbClr val="C00000"/>
                </a:solidFill>
              </a:rPr>
              <a:t>подписания</a:t>
            </a:r>
            <a:r>
              <a:rPr lang="ru-RU" dirty="0" smtClean="0">
                <a:solidFill>
                  <a:srgbClr val="333399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Секторального протокола </a:t>
            </a:r>
            <a:r>
              <a:rPr lang="ru-RU" dirty="0" smtClean="0">
                <a:solidFill>
                  <a:srgbClr val="333399"/>
                </a:solidFill>
              </a:rPr>
              <a:t>с заинтересованными </a:t>
            </a:r>
            <a:r>
              <a:rPr lang="ru-RU" dirty="0">
                <a:solidFill>
                  <a:srgbClr val="333399"/>
                </a:solidFill>
              </a:rPr>
              <a:t>уполномоченными органами </a:t>
            </a:r>
            <a:r>
              <a:rPr lang="ru-RU" dirty="0" smtClean="0">
                <a:solidFill>
                  <a:srgbClr val="333399"/>
                </a:solidFill>
              </a:rPr>
              <a:t>других стран СНГ</a:t>
            </a:r>
          </a:p>
          <a:p>
            <a:pPr marL="285750" lvl="1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333399"/>
                </a:solidFill>
              </a:rPr>
              <a:t>Секторальные протоколы могут быть подписаны </a:t>
            </a:r>
            <a:r>
              <a:rPr lang="ru-RU" dirty="0">
                <a:solidFill>
                  <a:srgbClr val="C00000"/>
                </a:solidFill>
              </a:rPr>
              <a:t>двумя или более странами </a:t>
            </a:r>
            <a:r>
              <a:rPr lang="ru-RU" dirty="0">
                <a:solidFill>
                  <a:srgbClr val="333399"/>
                </a:solidFill>
              </a:rPr>
              <a:t>и открыты для присоединения других стран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ru-RU" dirty="0">
              <a:solidFill>
                <a:srgbClr val="333399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14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20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3" name="Прямоугольник 22"/>
          <p:cNvSpPr/>
          <p:nvPr/>
        </p:nvSpPr>
        <p:spPr>
          <a:xfrm>
            <a:off x="7738070" y="762000"/>
            <a:ext cx="1152128" cy="27751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lvl="0"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проект</a:t>
            </a:r>
            <a:endParaRPr lang="ru-RU" sz="1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Прямоугольник 7"/>
          <p:cNvSpPr>
            <a:spLocks noChangeArrowheads="1"/>
          </p:cNvSpPr>
          <p:nvPr/>
        </p:nvSpPr>
        <p:spPr bwMode="auto">
          <a:xfrm>
            <a:off x="-42496" y="1840468"/>
            <a:ext cx="23284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 i="1" dirty="0" smtClean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Предусматривает</a:t>
            </a:r>
            <a:endParaRPr lang="ru-RU" altLang="ru-RU" sz="1800" b="1" i="1" dirty="0">
              <a:solidFill>
                <a:srgbClr val="8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73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81000" y="864377"/>
            <a:ext cx="8153400" cy="735823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angle"/>
            <a:contourClr>
              <a:schemeClr val="accent4">
                <a:satMod val="115000"/>
              </a:schemeClr>
            </a:contourClr>
          </a:sp3d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indent="266700" algn="ctr" fontAlgn="auto">
              <a:spcBef>
                <a:spcPts val="400"/>
              </a:spcBef>
              <a:spcAft>
                <a:spcPts val="400"/>
              </a:spcAft>
              <a:buClr>
                <a:srgbClr val="800000"/>
              </a:buClr>
              <a:defRPr/>
            </a:pPr>
            <a:r>
              <a:rPr lang="ru-RU" altLang="ru-RU" b="1" spc="-100" dirty="0">
                <a:solidFill>
                  <a:schemeClr val="bg1"/>
                </a:solidFill>
                <a:latin typeface="Arial" charset="0"/>
                <a:cs typeface="Arial" charset="0"/>
              </a:rPr>
              <a:t>СОГЛАШЕНИЕ </a:t>
            </a:r>
            <a:r>
              <a:rPr lang="ru-RU" altLang="ru-RU" b="1" spc="-1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О ТЕХНИЧЕСКИХ БАРЬЕРАХ </a:t>
            </a:r>
            <a:r>
              <a:rPr lang="ru-RU" altLang="ru-RU" b="1" spc="-100" dirty="0">
                <a:solidFill>
                  <a:schemeClr val="bg1"/>
                </a:solidFill>
                <a:latin typeface="Arial" charset="0"/>
                <a:cs typeface="Arial" charset="0"/>
              </a:rPr>
              <a:t/>
            </a:r>
            <a:br>
              <a:rPr lang="ru-RU" altLang="ru-RU" b="1" spc="-100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altLang="ru-RU" b="1" spc="-100" dirty="0">
                <a:solidFill>
                  <a:schemeClr val="bg1"/>
                </a:solidFill>
                <a:latin typeface="Arial" charset="0"/>
                <a:cs typeface="Arial" charset="0"/>
              </a:rPr>
              <a:t>ВО ВЗАИМНОЙ ТОРГОВЛЕ ГОСУДАРСТВ – УЧАСТНИКОВ  СНГ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57201" y="2057400"/>
            <a:ext cx="80772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333399"/>
                </a:solidFill>
              </a:rPr>
              <a:t>подписание уполномоченными органами </a:t>
            </a:r>
            <a:r>
              <a:rPr lang="ru-RU" dirty="0" smtClean="0">
                <a:solidFill>
                  <a:srgbClr val="C00000"/>
                </a:solidFill>
              </a:rPr>
              <a:t>двух и более стран </a:t>
            </a:r>
            <a:r>
              <a:rPr lang="ru-RU" dirty="0" smtClean="0">
                <a:solidFill>
                  <a:srgbClr val="333399"/>
                </a:solidFill>
              </a:rPr>
              <a:t>Секторальных </a:t>
            </a:r>
            <a:r>
              <a:rPr lang="ru-RU" dirty="0">
                <a:solidFill>
                  <a:srgbClr val="333399"/>
                </a:solidFill>
              </a:rPr>
              <a:t>протоколов, определяющих</a:t>
            </a:r>
          </a:p>
          <a:p>
            <a:pPr marL="742950" lvl="1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виды </a:t>
            </a:r>
            <a:r>
              <a:rPr lang="ru-RU" dirty="0">
                <a:solidFill>
                  <a:srgbClr val="333399"/>
                </a:solidFill>
              </a:rPr>
              <a:t>взаимопоставляемой</a:t>
            </a:r>
            <a:r>
              <a:rPr lang="ru-RU" dirty="0">
                <a:solidFill>
                  <a:srgbClr val="C00000"/>
                </a:solidFill>
              </a:rPr>
              <a:t> продукции</a:t>
            </a:r>
          </a:p>
          <a:p>
            <a:pPr marL="742950" lvl="1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перечень требований</a:t>
            </a:r>
            <a:r>
              <a:rPr lang="ru-RU" dirty="0">
                <a:solidFill>
                  <a:srgbClr val="333399"/>
                </a:solidFill>
              </a:rPr>
              <a:t>, действующий в отношении данной продукции в каждой стране</a:t>
            </a:r>
          </a:p>
          <a:p>
            <a:pPr marL="742950" lvl="1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перечень органов по оценке </a:t>
            </a:r>
            <a:r>
              <a:rPr lang="ru-RU" dirty="0">
                <a:solidFill>
                  <a:srgbClr val="333399"/>
                </a:solidFill>
              </a:rPr>
              <a:t>соответствия для проведения работ в рамках Секторального протокола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333399"/>
                </a:solidFill>
              </a:rPr>
              <a:t>органы по оценке соответствия проводят работы по оценке соответствия продукции, результаты которой признаются всеми подписантами Секторального протокола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обращение продукции </a:t>
            </a:r>
            <a:r>
              <a:rPr lang="ru-RU" dirty="0">
                <a:solidFill>
                  <a:srgbClr val="333399"/>
                </a:solidFill>
              </a:rPr>
              <a:t>на </a:t>
            </a:r>
            <a:r>
              <a:rPr lang="ru-RU" dirty="0" smtClean="0">
                <a:solidFill>
                  <a:srgbClr val="333399"/>
                </a:solidFill>
              </a:rPr>
              <a:t>рынке </a:t>
            </a:r>
            <a:r>
              <a:rPr lang="ru-RU" dirty="0">
                <a:solidFill>
                  <a:srgbClr val="333399"/>
                </a:solidFill>
              </a:rPr>
              <a:t>без предъявления дополнительных </a:t>
            </a:r>
            <a:r>
              <a:rPr lang="ru-RU" dirty="0" smtClean="0">
                <a:solidFill>
                  <a:srgbClr val="333399"/>
                </a:solidFill>
              </a:rPr>
              <a:t>требований</a:t>
            </a:r>
            <a:endParaRPr lang="ru-RU" dirty="0">
              <a:solidFill>
                <a:srgbClr val="333399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15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20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3" name="Прямоугольник 22"/>
          <p:cNvSpPr/>
          <p:nvPr/>
        </p:nvSpPr>
        <p:spPr>
          <a:xfrm>
            <a:off x="7738070" y="762000"/>
            <a:ext cx="1152128" cy="27751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lvl="0"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проект</a:t>
            </a:r>
            <a:endParaRPr lang="ru-RU" sz="1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Прямоугольник 7"/>
          <p:cNvSpPr>
            <a:spLocks noChangeArrowheads="1"/>
          </p:cNvSpPr>
          <p:nvPr/>
        </p:nvSpPr>
        <p:spPr bwMode="auto">
          <a:xfrm>
            <a:off x="-76200" y="1676400"/>
            <a:ext cx="23284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 i="1" dirty="0" smtClean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Предусматривает</a:t>
            </a:r>
            <a:endParaRPr lang="ru-RU" altLang="ru-RU" sz="1800" b="1" i="1" dirty="0">
              <a:solidFill>
                <a:srgbClr val="8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8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8763000" cy="919401"/>
          </a:xfrm>
          <a:prstGeom prst="round2Diag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339966"/>
                </a:solidFill>
                <a:latin typeface="Calibri" panose="020F0502020204030204" pitchFamily="34" charset="0"/>
              </a:rPr>
              <a:t>Ключевое условие для сопоставления требований  к взаимопоставляемой продукции  - страны  </a:t>
            </a:r>
            <a:r>
              <a:rPr lang="ru-RU" sz="1600" b="1" i="1" dirty="0">
                <a:solidFill>
                  <a:srgbClr val="339966"/>
                </a:solidFill>
                <a:latin typeface="Calibri" panose="020F0502020204030204" pitchFamily="34" charset="0"/>
              </a:rPr>
              <a:t>СНГ </a:t>
            </a:r>
            <a:r>
              <a:rPr lang="ru-RU" sz="1600" b="1" i="1" dirty="0" smtClean="0">
                <a:solidFill>
                  <a:srgbClr val="339966"/>
                </a:solidFill>
                <a:latin typeface="Calibri" panose="020F0502020204030204" pitchFamily="34" charset="0"/>
              </a:rPr>
              <a:t> в национальном законодательстве обеспечивают реализацию основных принципов Соглашения ВТО по ТБТ</a:t>
            </a:r>
            <a:endParaRPr lang="ru-RU" sz="1600" b="1" i="1" dirty="0">
              <a:solidFill>
                <a:srgbClr val="33996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310886"/>
            <a:ext cx="8382000" cy="83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546" tIns="46273" rIns="92546" bIns="46273">
            <a:spAutoFit/>
          </a:bodyPr>
          <a:lstStyle/>
          <a:p>
            <a:pPr algn="ctr"/>
            <a:r>
              <a:rPr lang="ru-RU" sz="2400" b="1" dirty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УСТАНОВЛЕНИЕ ТРЕБОВАНИЙ </a:t>
            </a:r>
            <a:endParaRPr lang="ru-RU" sz="2400" b="1" dirty="0" smtClean="0">
              <a:solidFill>
                <a:srgbClr val="2862AA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К </a:t>
            </a:r>
            <a:r>
              <a:rPr lang="ru-RU" sz="2400" b="1" dirty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ВЗАИМОПОСТАВЛЯЕМОЙ ПРОДУКЦИИ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1776" y="1885890"/>
            <a:ext cx="6036624" cy="40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23000">
                <a:schemeClr val="accent1">
                  <a:lumMod val="45000"/>
                  <a:lumOff val="55000"/>
                </a:schemeClr>
              </a:gs>
              <a:gs pos="48000">
                <a:schemeClr val="accent1">
                  <a:lumMod val="45000"/>
                  <a:lumOff val="55000"/>
                </a:schemeClr>
              </a:gs>
              <a:gs pos="67000">
                <a:schemeClr val="accent1">
                  <a:lumMod val="30000"/>
                  <a:lumOff val="70000"/>
                  <a:alpha val="58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>
                <a:solidFill>
                  <a:srgbClr val="7A0000"/>
                </a:solidFill>
                <a:latin typeface="Calibri" panose="020F0502020204030204" pitchFamily="34" charset="0"/>
              </a:defRPr>
            </a:lvl1pPr>
          </a:lstStyle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 smtClean="0"/>
              <a:t>техническое регулирование в странах СНГ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1776" y="4343400"/>
            <a:ext cx="6096000" cy="40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23000">
                <a:schemeClr val="accent1">
                  <a:lumMod val="45000"/>
                  <a:lumOff val="55000"/>
                </a:schemeClr>
              </a:gs>
              <a:gs pos="48000">
                <a:schemeClr val="accent1">
                  <a:lumMod val="45000"/>
                  <a:lumOff val="55000"/>
                </a:schemeClr>
              </a:gs>
              <a:gs pos="67000">
                <a:schemeClr val="accent1">
                  <a:lumMod val="30000"/>
                  <a:lumOff val="70000"/>
                  <a:alpha val="58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>
                <a:solidFill>
                  <a:srgbClr val="7A0000"/>
                </a:solidFill>
                <a:latin typeface="Calibri" panose="020F0502020204030204" pitchFamily="34" charset="0"/>
              </a:defRPr>
            </a:lvl1pPr>
          </a:lstStyle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 smtClean="0"/>
              <a:t>развитие межгосударственной стандартизация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098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§"/>
            </a:pPr>
            <a:r>
              <a:rPr lang="ru-RU" i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базируется на научных принципах, международных стандартах и рекомендациях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§"/>
            </a:pPr>
            <a:r>
              <a:rPr lang="ru-RU" i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устанавливает преимущественно существенные требования, а не конкретные</a:t>
            </a:r>
            <a:endParaRPr lang="ru-RU" i="1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23074" y="2831068"/>
            <a:ext cx="654545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 i="1">
                <a:solidFill>
                  <a:srgbClr val="7A0000"/>
                </a:solidFill>
                <a:latin typeface="Calibri" panose="020F0502020204030204" pitchFamily="34" charset="0"/>
              </a:defRPr>
            </a:lvl1pPr>
          </a:lstStyle>
          <a:p>
            <a:pPr algn="l"/>
            <a:r>
              <a:rPr lang="ru-RU" sz="1800" dirty="0" smtClean="0"/>
              <a:t>близкие объекты </a:t>
            </a:r>
            <a:r>
              <a:rPr lang="ru-RU" sz="1800" dirty="0"/>
              <a:t>технического регулирования в странах СНГ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3173849"/>
            <a:ext cx="38667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7A0000"/>
              </a:buClr>
            </a:pPr>
            <a:r>
              <a:rPr lang="ru-RU" sz="1400" b="1" i="1" u="sng" dirty="0" smtClean="0">
                <a:solidFill>
                  <a:srgbClr val="000066"/>
                </a:solidFill>
                <a:latin typeface="Calibri" panose="020F0502020204030204" pitchFamily="34" charset="0"/>
              </a:rPr>
              <a:t>на основе Директив ЕС Нового подхода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низковольтное оборудование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машины и оборудование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строительные изделия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…</a:t>
            </a:r>
            <a:endParaRPr lang="ru-RU" sz="1400" b="1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91439" y="3124200"/>
            <a:ext cx="42477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7A0000"/>
              </a:buClr>
            </a:pPr>
            <a:r>
              <a:rPr lang="ru-RU" sz="1400" b="1" i="1" u="sng" dirty="0" smtClean="0">
                <a:solidFill>
                  <a:srgbClr val="000066"/>
                </a:solidFill>
                <a:latin typeface="Calibri" panose="020F0502020204030204" pitchFamily="34" charset="0"/>
              </a:rPr>
              <a:t>на основе Директив ЕС Старого подхода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ü"/>
            </a:pPr>
            <a:r>
              <a:rPr lang="ru-RU" sz="1400" b="1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селькохозяйственная</a:t>
            </a:r>
            <a:r>
              <a:rPr lang="ru-RU" sz="14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 техника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rgbClr val="000066"/>
                </a:solidFill>
                <a:latin typeface="Calibri" panose="020F0502020204030204" pitchFamily="34" charset="0"/>
              </a:rPr>
              <a:t>п</a:t>
            </a:r>
            <a:r>
              <a:rPr lang="ru-RU" sz="14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ищевые продукты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химическая продукция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парфюмерно-косметическая продукция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…</a:t>
            </a:r>
            <a:endParaRPr lang="ru-RU" sz="1400" b="1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2000" y="6019800"/>
            <a:ext cx="8305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47244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§"/>
            </a:pPr>
            <a:r>
              <a:rPr lang="ru-RU" i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стандарты применяются для выполнения требований технических регламентов </a:t>
            </a:r>
          </a:p>
          <a:p>
            <a:pPr marL="285750" indent="-285750">
              <a:buClr>
                <a:srgbClr val="7A0000"/>
              </a:buClr>
              <a:buFont typeface="Wingdings" panose="05000000000000000000" pitchFamily="2" charset="2"/>
              <a:buChar char="§"/>
            </a:pPr>
            <a:r>
              <a:rPr lang="ru-RU" i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стандарты преимущественно  разрабатываются на основе международных и европейских  стандартов</a:t>
            </a:r>
            <a:endParaRPr lang="ru-RU" i="1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5879068"/>
            <a:ext cx="8686800" cy="369332"/>
          </a:xfrm>
          <a:prstGeom prst="rect">
            <a:avLst/>
          </a:prstGeom>
          <a:solidFill>
            <a:srgbClr val="C9E7A7"/>
          </a:solidFill>
          <a:ln w="19050">
            <a:noFill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 i="1">
                <a:solidFill>
                  <a:srgbClr val="7A0000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sz="1800" dirty="0"/>
              <a:t>Программа работ по межгосударственной стандартизации на 2017 – 2018 гг.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8600" y="62116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7A0000"/>
              </a:buClr>
            </a:pPr>
            <a:r>
              <a:rPr lang="ru-RU" dirty="0" smtClean="0">
                <a:solidFill>
                  <a:srgbClr val="000066"/>
                </a:solidFill>
                <a:latin typeface="Calibri" panose="020F0502020204030204" pitchFamily="34" charset="0"/>
              </a:rPr>
              <a:t>предусмотрена разработка </a:t>
            </a:r>
            <a:r>
              <a:rPr lang="ru-RU" dirty="0" smtClean="0">
                <a:solidFill>
                  <a:srgbClr val="7A0000"/>
                </a:solidFill>
                <a:latin typeface="Calibri" panose="020F0502020204030204" pitchFamily="34" charset="0"/>
              </a:rPr>
              <a:t>2884 ГОСТ</a:t>
            </a:r>
            <a:r>
              <a:rPr lang="ru-RU" dirty="0" smtClean="0">
                <a:solidFill>
                  <a:srgbClr val="000066"/>
                </a:solidFill>
                <a:latin typeface="Calibri" panose="020F0502020204030204" pitchFamily="34" charset="0"/>
              </a:rPr>
              <a:t>,</a:t>
            </a:r>
          </a:p>
          <a:p>
            <a:pPr algn="ctr">
              <a:buClr>
                <a:srgbClr val="7A0000"/>
              </a:buClr>
            </a:pPr>
            <a:r>
              <a:rPr lang="ru-RU" dirty="0" smtClean="0">
                <a:solidFill>
                  <a:srgbClr val="000066"/>
                </a:solidFill>
                <a:latin typeface="Calibri" panose="020F0502020204030204" pitchFamily="34" charset="0"/>
              </a:rPr>
              <a:t>из них </a:t>
            </a:r>
            <a:r>
              <a:rPr lang="ru-RU" dirty="0" smtClean="0">
                <a:solidFill>
                  <a:srgbClr val="7A0000"/>
                </a:solidFill>
                <a:latin typeface="Calibri" panose="020F0502020204030204" pitchFamily="34" charset="0"/>
              </a:rPr>
              <a:t>1268 </a:t>
            </a:r>
            <a:r>
              <a:rPr lang="ru-RU" dirty="0" smtClean="0">
                <a:solidFill>
                  <a:srgbClr val="000066"/>
                </a:solidFill>
                <a:latin typeface="Calibri" panose="020F0502020204030204" pitchFamily="34" charset="0"/>
              </a:rPr>
              <a:t>гармонизированных с международными и европейскими стандартами</a:t>
            </a:r>
            <a:endParaRPr lang="ru-RU" dirty="0">
              <a:solidFill>
                <a:srgbClr val="7A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8772769" y="6475512"/>
            <a:ext cx="3834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ADA1AA55-693B-41F4-BC4B-FE8C7E7C8A34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16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51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33400" y="1301961"/>
            <a:ext cx="7989869" cy="831639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angle"/>
            <a:contourClr>
              <a:schemeClr val="accent4">
                <a:satMod val="115000"/>
              </a:schemeClr>
            </a:contourClr>
          </a:sp3d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indent="266700" algn="ctr" fontAlgn="auto">
              <a:spcBef>
                <a:spcPts val="400"/>
              </a:spcBef>
              <a:spcAft>
                <a:spcPts val="400"/>
              </a:spcAft>
              <a:buClr>
                <a:srgbClr val="800000"/>
              </a:buClr>
              <a:defRPr/>
            </a:pPr>
            <a:r>
              <a:rPr lang="ru-RU" altLang="ru-RU" b="1" spc="-100" dirty="0">
                <a:solidFill>
                  <a:schemeClr val="bg1"/>
                </a:solidFill>
                <a:latin typeface="Arial" charset="0"/>
                <a:cs typeface="Arial" charset="0"/>
              </a:rPr>
              <a:t>СОГЛАШЕНИЕ </a:t>
            </a:r>
            <a:r>
              <a:rPr lang="ru-RU" altLang="ru-RU" b="1" spc="-1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О ВЗАИМНОМ ПРИЗНАНИИ </a:t>
            </a:r>
          </a:p>
          <a:p>
            <a:pPr indent="266700" algn="ctr" fontAlgn="auto">
              <a:spcBef>
                <a:spcPts val="400"/>
              </a:spcBef>
              <a:spcAft>
                <a:spcPts val="400"/>
              </a:spcAft>
              <a:buClr>
                <a:srgbClr val="800000"/>
              </a:buClr>
              <a:defRPr/>
            </a:pPr>
            <a:r>
              <a:rPr lang="ru-RU" altLang="ru-RU" b="1" spc="-1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АККРЕДИТАЦИИ ОРГАНОВ ПО ОЦЕНКЕ СООТВЕТСТВИЯ</a:t>
            </a:r>
            <a:endParaRPr lang="ru-RU" altLang="ru-RU" b="1" spc="-1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246" name="Прямоугольник 1"/>
          <p:cNvSpPr>
            <a:spLocks noChangeArrowheads="1"/>
          </p:cNvSpPr>
          <p:nvPr/>
        </p:nvSpPr>
        <p:spPr bwMode="auto">
          <a:xfrm>
            <a:off x="7716838" y="1066800"/>
            <a:ext cx="1162050" cy="33972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>
                <a:solidFill>
                  <a:srgbClr val="C00000"/>
                </a:solidFill>
                <a:latin typeface="Arial" charset="0"/>
                <a:cs typeface="Arial" charset="0"/>
              </a:rPr>
              <a:t>проект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2269391"/>
            <a:ext cx="8153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333399"/>
                </a:solidFill>
              </a:rPr>
              <a:t>органы </a:t>
            </a:r>
            <a:r>
              <a:rPr lang="ru-RU" sz="1600" dirty="0">
                <a:solidFill>
                  <a:srgbClr val="333399"/>
                </a:solidFill>
              </a:rPr>
              <a:t>по аккредитации </a:t>
            </a:r>
            <a:r>
              <a:rPr lang="ru-RU" sz="1600" dirty="0" smtClean="0">
                <a:solidFill>
                  <a:srgbClr val="333399"/>
                </a:solidFill>
              </a:rPr>
              <a:t>наделены </a:t>
            </a:r>
            <a:r>
              <a:rPr lang="ru-RU" sz="1600" dirty="0">
                <a:solidFill>
                  <a:srgbClr val="333399"/>
                </a:solidFill>
              </a:rPr>
              <a:t>полномочиями в соответствии с </a:t>
            </a:r>
            <a:r>
              <a:rPr lang="ru-RU" sz="1600" dirty="0" smtClean="0">
                <a:solidFill>
                  <a:srgbClr val="333399"/>
                </a:solidFill>
              </a:rPr>
              <a:t>законодательством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CC"/>
                </a:solidFill>
              </a:rPr>
              <a:t>не допускается совмещение полномочий по аккредитации и оценке соответствия </a:t>
            </a:r>
            <a:endParaRPr lang="ru-RU" sz="1600" dirty="0" smtClean="0">
              <a:solidFill>
                <a:srgbClr val="0000CC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333399"/>
                </a:solidFill>
              </a:rPr>
              <a:t>национальные системы аккредитации располагают </a:t>
            </a:r>
            <a:r>
              <a:rPr lang="ru-RU" sz="1600" dirty="0">
                <a:solidFill>
                  <a:srgbClr val="C00000"/>
                </a:solidFill>
              </a:rPr>
              <a:t>правилами и процедурами </a:t>
            </a:r>
            <a:r>
              <a:rPr lang="ru-RU" sz="1600" dirty="0" smtClean="0">
                <a:solidFill>
                  <a:srgbClr val="333399"/>
                </a:solidFill>
              </a:rPr>
              <a:t>в </a:t>
            </a:r>
            <a:r>
              <a:rPr lang="ru-RU" sz="1600" dirty="0">
                <a:solidFill>
                  <a:srgbClr val="333399"/>
                </a:solidFill>
              </a:rPr>
              <a:t>соответствии с требованиями </a:t>
            </a:r>
            <a:r>
              <a:rPr lang="ru-RU" sz="1600" dirty="0">
                <a:solidFill>
                  <a:srgbClr val="C00000"/>
                </a:solidFill>
              </a:rPr>
              <a:t>международных </a:t>
            </a:r>
            <a:r>
              <a:rPr lang="ru-RU" sz="1600" dirty="0" smtClean="0">
                <a:solidFill>
                  <a:srgbClr val="C00000"/>
                </a:solidFill>
              </a:rPr>
              <a:t>стандартов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CC"/>
                </a:solidFill>
              </a:rPr>
              <a:t>обеспечиваются </a:t>
            </a:r>
            <a:r>
              <a:rPr lang="ru-RU" sz="1600" dirty="0" smtClean="0">
                <a:solidFill>
                  <a:srgbClr val="0000CC"/>
                </a:solidFill>
              </a:rPr>
              <a:t>принципы </a:t>
            </a:r>
            <a:r>
              <a:rPr lang="ru-RU" sz="1600" dirty="0">
                <a:solidFill>
                  <a:srgbClr val="0000CC"/>
                </a:solidFill>
              </a:rPr>
              <a:t>добровольности, единство правил и равенство условий для органов по оценке соответствия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333399"/>
                </a:solidFill>
              </a:rPr>
              <a:t>обеспечиваются принципы компетентности, объективности, </a:t>
            </a:r>
            <a:r>
              <a:rPr lang="ru-RU" sz="1600" dirty="0" smtClean="0">
                <a:solidFill>
                  <a:srgbClr val="333399"/>
                </a:solidFill>
              </a:rPr>
              <a:t>беспристрастности </a:t>
            </a:r>
            <a:r>
              <a:rPr lang="ru-RU" sz="1600" dirty="0">
                <a:solidFill>
                  <a:srgbClr val="333399"/>
                </a:solidFill>
              </a:rPr>
              <a:t>и независимости органа по </a:t>
            </a:r>
            <a:r>
              <a:rPr lang="ru-RU" sz="1600" dirty="0" smtClean="0">
                <a:solidFill>
                  <a:srgbClr val="333399"/>
                </a:solidFill>
              </a:rPr>
              <a:t>аккредитации</a:t>
            </a:r>
            <a:endParaRPr lang="ru-RU" sz="1600" dirty="0">
              <a:solidFill>
                <a:srgbClr val="333399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CC"/>
                </a:solidFill>
              </a:rPr>
              <a:t>не допускаются ограничение конкуренции и создание препятствий для пользования услугами органов по оценке соответствия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17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07202" y="419100"/>
            <a:ext cx="7490661" cy="647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Arial" charset="0"/>
              </a:rPr>
              <a:t>ЭКВИВАЛЕНТНОСТЬ НАЦИОНАЛЬНЫХ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Arial" charset="0"/>
              </a:rPr>
              <a:t>СИСТЕМ АККРЕДИТАЦИИ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7396" y="5581097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A0000"/>
                </a:solidFill>
              </a:rPr>
              <a:t>Соблюдение </a:t>
            </a:r>
            <a:r>
              <a:rPr lang="ru-RU" b="1" dirty="0">
                <a:solidFill>
                  <a:srgbClr val="7A0000"/>
                </a:solidFill>
              </a:rPr>
              <a:t>указанных </a:t>
            </a:r>
            <a:r>
              <a:rPr lang="ru-RU" b="1" dirty="0" smtClean="0">
                <a:solidFill>
                  <a:srgbClr val="7A0000"/>
                </a:solidFill>
              </a:rPr>
              <a:t>условий через проведение </a:t>
            </a:r>
            <a:r>
              <a:rPr lang="ru-RU" b="1" dirty="0">
                <a:solidFill>
                  <a:srgbClr val="339966"/>
                </a:solidFill>
              </a:rPr>
              <a:t>взаимных сравнительных оценок</a:t>
            </a:r>
            <a:r>
              <a:rPr lang="ru-RU" b="1" dirty="0">
                <a:solidFill>
                  <a:srgbClr val="7A0000"/>
                </a:solidFill>
              </a:rPr>
              <a:t> органов по </a:t>
            </a:r>
            <a:r>
              <a:rPr lang="ru-RU" b="1" dirty="0" smtClean="0">
                <a:solidFill>
                  <a:srgbClr val="7A0000"/>
                </a:solidFill>
              </a:rPr>
              <a:t>аккредитации</a:t>
            </a:r>
            <a:endParaRPr lang="ru-RU" b="1" dirty="0">
              <a:solidFill>
                <a:srgbClr val="7A0000"/>
              </a:solidFill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Стрелка вниз 14"/>
          <p:cNvSpPr/>
          <p:nvPr/>
        </p:nvSpPr>
        <p:spPr>
          <a:xfrm rot="10800000">
            <a:off x="4076700" y="5297975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0800000">
            <a:off x="2362200" y="5308613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0800000">
            <a:off x="6007816" y="5297976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"/>
          <p:cNvSpPr>
            <a:spLocks noChangeArrowheads="1"/>
          </p:cNvSpPr>
          <p:nvPr/>
        </p:nvSpPr>
        <p:spPr bwMode="auto">
          <a:xfrm>
            <a:off x="177781" y="955675"/>
            <a:ext cx="1457325" cy="33972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с </a:t>
            </a:r>
            <a:r>
              <a:rPr lang="ru-RU" altLang="ru-RU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20</a:t>
            </a:r>
            <a:r>
              <a:rPr lang="en-US" altLang="ru-RU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08</a:t>
            </a:r>
            <a:r>
              <a:rPr lang="ru-RU" altLang="ru-RU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года</a:t>
            </a:r>
          </a:p>
        </p:txBody>
      </p:sp>
    </p:spTree>
    <p:extLst>
      <p:ext uri="{BB962C8B-B14F-4D97-AF65-F5344CB8AC3E}">
        <p14:creationId xmlns:p14="http://schemas.microsoft.com/office/powerpoint/2010/main" xmlns="" val="15469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143000" y="304800"/>
            <a:ext cx="7154863" cy="647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cs typeface="Arial" charset="0"/>
              </a:rPr>
              <a:t>РЕГИОНАЛЬНАЯ ОРГАНИЗАЦИЯ ПО АККРЕДИТАЦИИ   </a:t>
            </a:r>
          </a:p>
        </p:txBody>
      </p:sp>
      <p:sp>
        <p:nvSpPr>
          <p:cNvPr id="10" name="Прямоугольник 1"/>
          <p:cNvSpPr>
            <a:spLocks noChangeArrowheads="1"/>
          </p:cNvSpPr>
          <p:nvPr/>
        </p:nvSpPr>
        <p:spPr bwMode="auto">
          <a:xfrm>
            <a:off x="1524000" y="1468957"/>
            <a:ext cx="6019800" cy="359843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lnSpc>
                <a:spcPts val="2000"/>
              </a:lnSpc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Рабочая группа МГС</a:t>
            </a:r>
            <a:endParaRPr lang="ru-RU" altLang="ru-RU" sz="22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18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689674" y="1828800"/>
            <a:ext cx="7878763" cy="616324"/>
          </a:xfrm>
          <a:prstGeom prst="rect">
            <a:avLst/>
          </a:prstGeom>
          <a:gradFill>
            <a:gsLst>
              <a:gs pos="0">
                <a:schemeClr val="accent4">
                  <a:tint val="83000"/>
                  <a:shade val="100000"/>
                  <a:alpha val="100000"/>
                  <a:hueMod val="100000"/>
                  <a:satMod val="220000"/>
                  <a:lumMod val="90000"/>
                </a:schemeClr>
              </a:gs>
              <a:gs pos="44000">
                <a:schemeClr val="accent4">
                  <a:shade val="100000"/>
                </a:schemeClr>
              </a:gs>
              <a:gs pos="64000">
                <a:schemeClr val="accent4">
                  <a:shade val="93000"/>
                  <a:satMod val="100000"/>
                  <a:lumMod val="93000"/>
                  <a:alpha val="62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lnSpc>
                <a:spcPts val="2000"/>
              </a:lnSpc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по </a:t>
            </a:r>
            <a:r>
              <a:rPr lang="ru-RU" altLang="ru-RU" sz="22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созданию Региональной организации (ассоциации) по аккредитации (РГ РОА)</a:t>
            </a:r>
          </a:p>
        </p:txBody>
      </p:sp>
      <p:grpSp>
        <p:nvGrpSpPr>
          <p:cNvPr id="12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18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Прямоугольник 1"/>
          <p:cNvSpPr>
            <a:spLocks noChangeArrowheads="1"/>
          </p:cNvSpPr>
          <p:nvPr/>
        </p:nvSpPr>
        <p:spPr bwMode="auto">
          <a:xfrm>
            <a:off x="295275" y="1031875"/>
            <a:ext cx="1457325" cy="33972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с </a:t>
            </a:r>
            <a:r>
              <a:rPr lang="ru-RU" altLang="ru-RU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201</a:t>
            </a:r>
            <a:r>
              <a:rPr lang="en-US" altLang="ru-RU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4</a:t>
            </a:r>
            <a:r>
              <a:rPr lang="ru-RU" altLang="ru-RU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года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2373" y="2667000"/>
            <a:ext cx="8265992" cy="39703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</a:rPr>
              <a:t>Разрабатываются документы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333399"/>
                </a:solidFill>
              </a:rPr>
              <a:t>порядок </a:t>
            </a:r>
            <a:r>
              <a:rPr lang="ru-RU" dirty="0">
                <a:solidFill>
                  <a:srgbClr val="333399"/>
                </a:solidFill>
              </a:rPr>
              <a:t>осуществления взаимных сравнительных оценок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333399"/>
                </a:solidFill>
              </a:rPr>
              <a:t>порядок </a:t>
            </a:r>
            <a:r>
              <a:rPr lang="ru-RU" dirty="0">
                <a:solidFill>
                  <a:srgbClr val="333399"/>
                </a:solidFill>
              </a:rPr>
              <a:t>выбора </a:t>
            </a:r>
            <a:r>
              <a:rPr lang="ru-RU" dirty="0" smtClean="0">
                <a:solidFill>
                  <a:srgbClr val="333399"/>
                </a:solidFill>
              </a:rPr>
              <a:t>оценщиков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333399"/>
                </a:solidFill>
              </a:rPr>
              <a:t>порядок </a:t>
            </a:r>
            <a:r>
              <a:rPr lang="ru-RU" dirty="0">
                <a:solidFill>
                  <a:srgbClr val="333399"/>
                </a:solidFill>
              </a:rPr>
              <a:t>выбора </a:t>
            </a:r>
            <a:r>
              <a:rPr lang="ru-RU" dirty="0" smtClean="0">
                <a:solidFill>
                  <a:srgbClr val="333399"/>
                </a:solidFill>
              </a:rPr>
              <a:t>организаций-провайдеров программ </a:t>
            </a:r>
            <a:r>
              <a:rPr lang="ru-RU" dirty="0">
                <a:solidFill>
                  <a:srgbClr val="333399"/>
                </a:solidFill>
              </a:rPr>
              <a:t>проверки </a:t>
            </a:r>
            <a:r>
              <a:rPr lang="ru-RU" dirty="0" smtClean="0">
                <a:solidFill>
                  <a:srgbClr val="333399"/>
                </a:solidFill>
              </a:rPr>
              <a:t>квалификации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333399"/>
                </a:solidFill>
              </a:rPr>
              <a:t>политика </a:t>
            </a:r>
            <a:r>
              <a:rPr lang="ru-RU" dirty="0">
                <a:solidFill>
                  <a:srgbClr val="333399"/>
                </a:solidFill>
              </a:rPr>
              <a:t>и </a:t>
            </a:r>
            <a:r>
              <a:rPr lang="ru-RU" dirty="0" smtClean="0">
                <a:solidFill>
                  <a:srgbClr val="333399"/>
                </a:solidFill>
              </a:rPr>
              <a:t>процедура рассмотрения </a:t>
            </a:r>
            <a:r>
              <a:rPr lang="ru-RU" dirty="0">
                <a:solidFill>
                  <a:srgbClr val="333399"/>
                </a:solidFill>
              </a:rPr>
              <a:t>жалоб и апелляций по взаимным оценкам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333399"/>
                </a:solidFill>
              </a:rPr>
              <a:t>документы </a:t>
            </a:r>
            <a:r>
              <a:rPr lang="ru-RU" dirty="0">
                <a:solidFill>
                  <a:srgbClr val="333399"/>
                </a:solidFill>
              </a:rPr>
              <a:t>системы менеджмента </a:t>
            </a:r>
            <a:r>
              <a:rPr lang="ru-RU" dirty="0" smtClean="0">
                <a:solidFill>
                  <a:srgbClr val="333399"/>
                </a:solidFill>
              </a:rPr>
              <a:t>РОА</a:t>
            </a:r>
          </a:p>
          <a:p>
            <a:pPr lvl="1"/>
            <a:endParaRPr lang="ru-RU" sz="1200" dirty="0" smtClean="0">
              <a:solidFill>
                <a:srgbClr val="3333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</a:rPr>
              <a:t>Обсуждаются </a:t>
            </a:r>
            <a:r>
              <a:rPr lang="ru-RU" i="1" dirty="0">
                <a:solidFill>
                  <a:srgbClr val="C00000"/>
                </a:solidFill>
              </a:rPr>
              <a:t>возможный статус и структура </a:t>
            </a:r>
            <a:r>
              <a:rPr lang="ru-RU" i="1" dirty="0" smtClean="0">
                <a:solidFill>
                  <a:srgbClr val="C00000"/>
                </a:solidFill>
              </a:rPr>
              <a:t>РОА</a:t>
            </a: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</a:rPr>
              <a:t>Нарабатыва</a:t>
            </a:r>
            <a:r>
              <a:rPr lang="ru-RU" i="1" dirty="0">
                <a:solidFill>
                  <a:srgbClr val="C00000"/>
                </a:solidFill>
              </a:rPr>
              <a:t>е</a:t>
            </a:r>
            <a:r>
              <a:rPr lang="ru-RU" i="1" dirty="0" smtClean="0">
                <a:solidFill>
                  <a:srgbClr val="C00000"/>
                </a:solidFill>
              </a:rPr>
              <a:t>тся опыт национальных органов по аккредитации в части лучшего понимания и реализации требований международного стандарта </a:t>
            </a:r>
            <a:r>
              <a:rPr lang="en-US" i="1" dirty="0" smtClean="0">
                <a:solidFill>
                  <a:srgbClr val="C00000"/>
                </a:solidFill>
              </a:rPr>
              <a:t>ISO/IEC 17011 </a:t>
            </a:r>
            <a:r>
              <a:rPr lang="ru-RU" i="1" dirty="0" smtClean="0">
                <a:solidFill>
                  <a:srgbClr val="C00000"/>
                </a:solidFill>
              </a:rPr>
              <a:t>и документов</a:t>
            </a:r>
            <a:r>
              <a:rPr lang="en-US" i="1" dirty="0" smtClean="0">
                <a:solidFill>
                  <a:srgbClr val="C00000"/>
                </a:solidFill>
              </a:rPr>
              <a:t> ILAC </a:t>
            </a:r>
            <a:r>
              <a:rPr lang="ru-RU" i="1" dirty="0" smtClean="0">
                <a:solidFill>
                  <a:srgbClr val="C00000"/>
                </a:solidFill>
              </a:rPr>
              <a:t>и </a:t>
            </a:r>
            <a:r>
              <a:rPr lang="en-US" i="1" dirty="0" smtClean="0">
                <a:solidFill>
                  <a:srgbClr val="C00000"/>
                </a:solidFill>
              </a:rPr>
              <a:t>IAF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endParaRPr lang="ru-RU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332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1" name="AutoShape 41"/>
          <p:cNvSpPr>
            <a:spLocks noChangeArrowheads="1"/>
          </p:cNvSpPr>
          <p:nvPr/>
        </p:nvSpPr>
        <p:spPr bwMode="auto">
          <a:xfrm>
            <a:off x="2743200" y="1905000"/>
            <a:ext cx="1676400" cy="4724400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00800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400" name="AutoShape 40"/>
          <p:cNvSpPr>
            <a:spLocks noChangeArrowheads="1"/>
          </p:cNvSpPr>
          <p:nvPr/>
        </p:nvSpPr>
        <p:spPr bwMode="auto">
          <a:xfrm rot="-25063819">
            <a:off x="5391150" y="3829050"/>
            <a:ext cx="533400" cy="2781300"/>
          </a:xfrm>
          <a:prstGeom prst="downArrow">
            <a:avLst>
              <a:gd name="adj1" fmla="val 52537"/>
              <a:gd name="adj2" fmla="val 61968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99" name="AutoShape 39"/>
          <p:cNvSpPr>
            <a:spLocks noChangeArrowheads="1"/>
          </p:cNvSpPr>
          <p:nvPr/>
        </p:nvSpPr>
        <p:spPr bwMode="auto">
          <a:xfrm rot="-23929468">
            <a:off x="4343400" y="4267200"/>
            <a:ext cx="533400" cy="1828800"/>
          </a:xfrm>
          <a:prstGeom prst="downArrow">
            <a:avLst>
              <a:gd name="adj1" fmla="val 38630"/>
              <a:gd name="adj2" fmla="val 65413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98" name="AutoShape 38"/>
          <p:cNvSpPr>
            <a:spLocks noChangeArrowheads="1"/>
          </p:cNvSpPr>
          <p:nvPr/>
        </p:nvSpPr>
        <p:spPr bwMode="auto">
          <a:xfrm rot="3143501">
            <a:off x="5016500" y="2473325"/>
            <a:ext cx="533400" cy="1828800"/>
          </a:xfrm>
          <a:prstGeom prst="downArrow">
            <a:avLst>
              <a:gd name="adj1" fmla="val 38630"/>
              <a:gd name="adj2" fmla="val 65413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228600" y="5105400"/>
            <a:ext cx="3581400" cy="1371600"/>
          </a:xfrm>
          <a:prstGeom prst="rect">
            <a:avLst/>
          </a:prstGeom>
          <a:gradFill rotWithShape="1">
            <a:gsLst>
              <a:gs pos="0">
                <a:srgbClr val="33CC33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228600" y="3581400"/>
            <a:ext cx="3581400" cy="1066800"/>
          </a:xfrm>
          <a:prstGeom prst="rect">
            <a:avLst/>
          </a:prstGeom>
          <a:gradFill rotWithShape="1">
            <a:gsLst>
              <a:gs pos="0">
                <a:srgbClr val="33CC33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228600" y="2133600"/>
            <a:ext cx="3581400" cy="1066800"/>
          </a:xfrm>
          <a:prstGeom prst="rect">
            <a:avLst/>
          </a:prstGeom>
          <a:gradFill rotWithShape="1">
            <a:gsLst>
              <a:gs pos="0">
                <a:srgbClr val="33CC33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7" name="Text Box 22"/>
          <p:cNvSpPr txBox="1">
            <a:spLocks noChangeArrowheads="1"/>
          </p:cNvSpPr>
          <p:nvPr/>
        </p:nvSpPr>
        <p:spPr bwMode="auto">
          <a:xfrm>
            <a:off x="275094" y="1211997"/>
            <a:ext cx="82593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Метрологическая </a:t>
            </a:r>
            <a:r>
              <a:rPr lang="ru-RU" dirty="0" err="1"/>
              <a:t>прослеживаемость</a:t>
            </a:r>
            <a:r>
              <a:rPr lang="ru-RU" dirty="0"/>
              <a:t> – основа доверия к результатам измерений и испытаний</a:t>
            </a: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304800" y="3695700"/>
            <a:ext cx="26717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Сличения национальных эталонов 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304800" y="2209800"/>
            <a:ext cx="2743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Создание международных эталонов (</a:t>
            </a:r>
            <a:r>
              <a:rPr lang="en-US" b="1"/>
              <a:t>SI)</a:t>
            </a:r>
            <a:endParaRPr lang="ru-RU" b="1"/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304800" y="5181600"/>
            <a:ext cx="3048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Обеспечение метрологической прослеживаемости на национальном уровне</a:t>
            </a:r>
            <a:r>
              <a:rPr lang="ru-RU"/>
              <a:t> </a:t>
            </a:r>
          </a:p>
        </p:txBody>
      </p:sp>
      <p:pic>
        <p:nvPicPr>
          <p:cNvPr id="15384" name="Picture 24" descr="BIPM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2119313"/>
            <a:ext cx="11430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4191000" y="2254250"/>
            <a:ext cx="167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Метрическая Конвенция 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5943600" y="2254250"/>
            <a:ext cx="297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Ключевые сличения эталонов </a:t>
            </a:r>
            <a:r>
              <a:rPr lang="en-US" b="1"/>
              <a:t>BIPM</a:t>
            </a:r>
            <a:endParaRPr lang="ru-RU" b="1"/>
          </a:p>
        </p:txBody>
      </p:sp>
      <p:pic>
        <p:nvPicPr>
          <p:cNvPr id="15387" name="Picture 27" descr="COOME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657600"/>
            <a:ext cx="1676400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4724400" y="381000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Реализация Договоренности </a:t>
            </a:r>
            <a:r>
              <a:rPr lang="en-US" b="1"/>
              <a:t>CIPM MRA</a:t>
            </a:r>
            <a:endParaRPr lang="ru-RU" b="1"/>
          </a:p>
        </p:txBody>
      </p:sp>
      <p:pic>
        <p:nvPicPr>
          <p:cNvPr id="15391" name="Picture 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5257800"/>
            <a:ext cx="914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3962400" y="5272088"/>
            <a:ext cx="518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Межгосударственные стандарты на поверку 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3962400" y="5791200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Поверочные схемы</a:t>
            </a:r>
          </a:p>
          <a:p>
            <a:r>
              <a:rPr lang="ru-RU" b="1"/>
              <a:t>		           калибровка 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8772769" y="6475512"/>
            <a:ext cx="3834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4F805654-8332-4776-AD28-A9AA6D8CA73C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19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2000" y="381000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Arial" charset="0"/>
              </a:rPr>
              <a:t>ПРОВЕДЕНИЕ СОГЛАСОВАННОЙ ПОЛИТИКИ В ОБЛАСТИ ОБЕСПЕЧЕНИЯ ЕДИНСТВА ИЗМЕРЕНИЙ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191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3"/>
          <p:cNvSpPr txBox="1">
            <a:spLocks noChangeArrowheads="1"/>
          </p:cNvSpPr>
          <p:nvPr/>
        </p:nvSpPr>
        <p:spPr bwMode="auto">
          <a:xfrm rot="16200000">
            <a:off x="-628645" y="4141522"/>
            <a:ext cx="3543300" cy="457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2400" b="1">
                <a:solidFill>
                  <a:schemeClr val="lt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dirty="0"/>
              <a:t>с</a:t>
            </a:r>
            <a:r>
              <a:rPr lang="ru-RU" dirty="0" smtClean="0"/>
              <a:t>траны</a:t>
            </a:r>
            <a:r>
              <a:rPr lang="en-US" dirty="0" smtClean="0"/>
              <a:t>-</a:t>
            </a:r>
            <a:r>
              <a:rPr lang="ru-RU" dirty="0" smtClean="0"/>
              <a:t>экспортеры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285750" y="381000"/>
            <a:ext cx="8682038" cy="461962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eaLnBrk="1" hangingPunct="1">
              <a:defRPr sz="2500" b="1">
                <a:solidFill>
                  <a:srgbClr val="0070C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r>
              <a:rPr lang="ru-RU" dirty="0" smtClean="0"/>
              <a:t>ДОПУСК ПРОДУКЦИИ НА РЫНОК</a:t>
            </a:r>
            <a:endParaRPr lang="ru-RU" dirty="0"/>
          </a:p>
        </p:txBody>
      </p:sp>
      <p:sp>
        <p:nvSpPr>
          <p:cNvPr id="3082" name="Прямоугольник 1"/>
          <p:cNvSpPr>
            <a:spLocks noChangeArrowheads="1"/>
          </p:cNvSpPr>
          <p:nvPr/>
        </p:nvSpPr>
        <p:spPr bwMode="auto">
          <a:xfrm>
            <a:off x="3886200" y="3741003"/>
            <a:ext cx="329565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marL="0" indent="0" eaLnBrk="1" hangingPunct="1"/>
            <a:r>
              <a:rPr lang="ru-RU" altLang="ru-RU" sz="16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выполнение условий доступа на рынок с использованием  </a:t>
            </a:r>
            <a:r>
              <a:rPr lang="ru-RU" altLang="ru-RU" sz="1600" b="1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двухсторонних соглашений</a:t>
            </a:r>
            <a:endParaRPr lang="ru-RU" altLang="ru-RU" sz="1600" b="1" i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6379576">
            <a:off x="3109058" y="2834418"/>
            <a:ext cx="647700" cy="26352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91" name="TextBox 1"/>
          <p:cNvSpPr txBox="1">
            <a:spLocks noChangeArrowheads="1"/>
          </p:cNvSpPr>
          <p:nvPr/>
        </p:nvSpPr>
        <p:spPr bwMode="auto">
          <a:xfrm>
            <a:off x="946946" y="914400"/>
            <a:ext cx="735885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just" eaLnBrk="1" hangingPunct="1"/>
            <a:r>
              <a:rPr lang="ru-RU" altLang="ru-RU" b="1" i="1" dirty="0">
                <a:solidFill>
                  <a:srgbClr val="002060"/>
                </a:solidFill>
                <a:latin typeface="Arial" charset="0"/>
                <a:cs typeface="Arial" charset="0"/>
              </a:rPr>
              <a:t>Современная торговая политика направлена </a:t>
            </a:r>
            <a:r>
              <a:rPr lang="ru-RU" altLang="ru-RU" b="1" i="1" dirty="0">
                <a:solidFill>
                  <a:srgbClr val="C00000"/>
                </a:solidFill>
                <a:latin typeface="Arial" charset="0"/>
                <a:cs typeface="Arial" charset="0"/>
              </a:rPr>
              <a:t>на защиту внутреннего рынка</a:t>
            </a:r>
            <a:r>
              <a:rPr lang="ru-RU" altLang="ru-RU" b="1" i="1" dirty="0">
                <a:solidFill>
                  <a:srgbClr val="002060"/>
                </a:solidFill>
                <a:latin typeface="Arial" charset="0"/>
                <a:cs typeface="Arial" charset="0"/>
              </a:rPr>
              <a:t> от иностранной конкуренции через систему определенных </a:t>
            </a:r>
            <a:r>
              <a:rPr lang="ru-RU" altLang="ru-RU" b="1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ОГРАНИЧЕНИЙ ИЛИ БАРЬЕРОВ </a:t>
            </a:r>
          </a:p>
          <a:p>
            <a:pPr algn="just" eaLnBrk="1" hangingPunct="1"/>
            <a:r>
              <a:rPr lang="ru-RU" altLang="ru-RU" b="1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(</a:t>
            </a:r>
            <a:r>
              <a:rPr lang="ru-RU" altLang="ru-RU" b="1" i="1" dirty="0">
                <a:solidFill>
                  <a:srgbClr val="002060"/>
                </a:solidFill>
                <a:latin typeface="Arial" charset="0"/>
                <a:cs typeface="Arial" charset="0"/>
              </a:rPr>
              <a:t>пошлины, </a:t>
            </a:r>
            <a:r>
              <a:rPr lang="ru-RU" altLang="ru-RU" b="1" i="1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ТЕХНИЧЕСКИЕ БАРЬЕРЫ</a:t>
            </a:r>
            <a:r>
              <a:rPr lang="ru-RU" altLang="ru-RU" b="1" i="1" dirty="0">
                <a:solidFill>
                  <a:srgbClr val="00B050"/>
                </a:solidFill>
                <a:latin typeface="Arial" charset="0"/>
                <a:cs typeface="Arial" charset="0"/>
              </a:rPr>
              <a:t>,</a:t>
            </a:r>
            <a:r>
              <a:rPr lang="ru-RU" altLang="ru-RU" b="1" i="1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b="1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субсидии </a:t>
            </a:r>
            <a:r>
              <a:rPr lang="ru-RU" altLang="ru-RU" b="1" i="1" dirty="0">
                <a:solidFill>
                  <a:srgbClr val="002060"/>
                </a:solidFill>
                <a:latin typeface="Arial" charset="0"/>
                <a:cs typeface="Arial" charset="0"/>
              </a:rPr>
              <a:t>и др.)  и провозглашает </a:t>
            </a:r>
            <a:r>
              <a:rPr lang="ru-RU" altLang="ru-RU" b="1" i="1" dirty="0">
                <a:solidFill>
                  <a:srgbClr val="C00000"/>
                </a:solidFill>
                <a:latin typeface="Arial" charset="0"/>
                <a:cs typeface="Arial" charset="0"/>
              </a:rPr>
              <a:t>свободу внешней торговли  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2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6379576">
            <a:off x="3091519" y="4076752"/>
            <a:ext cx="647700" cy="26352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6379576">
            <a:off x="3091519" y="5151526"/>
            <a:ext cx="647700" cy="26352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"/>
          <p:cNvSpPr>
            <a:spLocks noChangeArrowheads="1"/>
          </p:cNvSpPr>
          <p:nvPr/>
        </p:nvSpPr>
        <p:spPr bwMode="auto">
          <a:xfrm>
            <a:off x="3886200" y="2667000"/>
            <a:ext cx="329565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marL="0" indent="0" eaLnBrk="1" hangingPunct="1"/>
            <a:r>
              <a:rPr lang="ru-RU" altLang="ru-RU" sz="1600" b="1" i="1" dirty="0">
                <a:solidFill>
                  <a:srgbClr val="002060"/>
                </a:solidFill>
                <a:latin typeface="Arial" charset="0"/>
                <a:cs typeface="Arial" charset="0"/>
              </a:rPr>
              <a:t>прямое выполнение </a:t>
            </a:r>
            <a:r>
              <a:rPr lang="ru-RU" altLang="ru-RU" sz="1600" i="1" dirty="0">
                <a:solidFill>
                  <a:srgbClr val="002060"/>
                </a:solidFill>
                <a:latin typeface="Arial" charset="0"/>
                <a:cs typeface="Arial" charset="0"/>
              </a:rPr>
              <a:t>условий доступа на рынок</a:t>
            </a:r>
            <a:endParaRPr lang="ru-RU" altLang="ru-RU" sz="1600" b="1" i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Прямоугольник 1"/>
          <p:cNvSpPr>
            <a:spLocks noChangeArrowheads="1"/>
          </p:cNvSpPr>
          <p:nvPr/>
        </p:nvSpPr>
        <p:spPr bwMode="auto">
          <a:xfrm>
            <a:off x="3886200" y="4950047"/>
            <a:ext cx="329565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marL="0" indent="0" eaLnBrk="1" hangingPunct="1"/>
            <a:r>
              <a:rPr lang="ru-RU" altLang="ru-RU" sz="1600" i="1" dirty="0">
                <a:solidFill>
                  <a:srgbClr val="002060"/>
                </a:solidFill>
                <a:latin typeface="Arial" charset="0"/>
                <a:cs typeface="Arial" charset="0"/>
              </a:rPr>
              <a:t>выполнение условий доступа на рынок с использованием </a:t>
            </a:r>
            <a:r>
              <a:rPr lang="ru-RU" altLang="ru-RU" sz="1600" b="1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многосторонних соглашений</a:t>
            </a:r>
            <a:endParaRPr lang="ru-RU" altLang="ru-RU" sz="1600" b="1" i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 rot="16200000">
            <a:off x="7117833" y="3977963"/>
            <a:ext cx="647700" cy="263525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3"/>
          <p:cNvSpPr txBox="1">
            <a:spLocks noChangeArrowheads="1"/>
          </p:cNvSpPr>
          <p:nvPr/>
        </p:nvSpPr>
        <p:spPr bwMode="auto">
          <a:xfrm rot="16200000">
            <a:off x="6267452" y="3838664"/>
            <a:ext cx="3543300" cy="83820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2400" b="1">
                <a:solidFill>
                  <a:schemeClr val="lt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dirty="0" smtClean="0"/>
              <a:t>поставка продукции </a:t>
            </a:r>
            <a:br>
              <a:rPr lang="ru-RU" dirty="0" smtClean="0"/>
            </a:br>
            <a:r>
              <a:rPr lang="ru-RU" dirty="0" smtClean="0"/>
              <a:t>на рынок </a:t>
            </a: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 rot="16200000">
            <a:off x="777142" y="3757730"/>
            <a:ext cx="3543300" cy="11508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2400" b="1">
                <a:solidFill>
                  <a:schemeClr val="lt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dirty="0" smtClean="0"/>
              <a:t>условия доступа</a:t>
            </a:r>
          </a:p>
          <a:p>
            <a:pPr>
              <a:defRPr/>
            </a:pPr>
            <a:r>
              <a:rPr lang="ru-RU" dirty="0" smtClean="0"/>
              <a:t> на рынок страны назначения товара </a:t>
            </a:r>
          </a:p>
        </p:txBody>
      </p:sp>
      <p:sp>
        <p:nvSpPr>
          <p:cNvPr id="24" name="Стрелка вниз 23"/>
          <p:cNvSpPr/>
          <p:nvPr/>
        </p:nvSpPr>
        <p:spPr>
          <a:xfrm rot="16200000">
            <a:off x="1331379" y="4159565"/>
            <a:ext cx="647700" cy="347146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6946" cy="101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8276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rc 33"/>
          <p:cNvSpPr>
            <a:spLocks/>
          </p:cNvSpPr>
          <p:nvPr/>
        </p:nvSpPr>
        <p:spPr bwMode="auto">
          <a:xfrm rot="8161674">
            <a:off x="2290763" y="410524"/>
            <a:ext cx="4338637" cy="4240213"/>
          </a:xfrm>
          <a:custGeom>
            <a:avLst/>
            <a:gdLst>
              <a:gd name="T0" fmla="*/ 0 w 28595"/>
              <a:gd name="T1" fmla="*/ 176574 h 27952"/>
              <a:gd name="T2" fmla="*/ 4193738 w 28595"/>
              <a:gd name="T3" fmla="*/ 4240213 h 27952"/>
              <a:gd name="T4" fmla="*/ 1061331 w 28595"/>
              <a:gd name="T5" fmla="*/ 3276639 h 27952"/>
              <a:gd name="T6" fmla="*/ 0 60000 65536"/>
              <a:gd name="T7" fmla="*/ 0 60000 65536"/>
              <a:gd name="T8" fmla="*/ 0 60000 65536"/>
              <a:gd name="T9" fmla="*/ 0 w 28595"/>
              <a:gd name="T10" fmla="*/ 0 h 27952"/>
              <a:gd name="T11" fmla="*/ 28595 w 28595"/>
              <a:gd name="T12" fmla="*/ 27952 h 279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595" h="27952" fill="none" extrusionOk="0">
                <a:moveTo>
                  <a:pt x="0" y="1164"/>
                </a:moveTo>
                <a:cubicBezTo>
                  <a:pt x="2251" y="393"/>
                  <a:pt x="4615" y="-1"/>
                  <a:pt x="6995" y="0"/>
                </a:cubicBezTo>
                <a:cubicBezTo>
                  <a:pt x="18924" y="0"/>
                  <a:pt x="28595" y="9670"/>
                  <a:pt x="28595" y="21600"/>
                </a:cubicBezTo>
                <a:cubicBezTo>
                  <a:pt x="28595" y="23753"/>
                  <a:pt x="28273" y="25894"/>
                  <a:pt x="27639" y="27951"/>
                </a:cubicBezTo>
              </a:path>
              <a:path w="28595" h="27952" stroke="0" extrusionOk="0">
                <a:moveTo>
                  <a:pt x="0" y="1164"/>
                </a:moveTo>
                <a:cubicBezTo>
                  <a:pt x="2251" y="393"/>
                  <a:pt x="4615" y="-1"/>
                  <a:pt x="6995" y="0"/>
                </a:cubicBezTo>
                <a:cubicBezTo>
                  <a:pt x="18924" y="0"/>
                  <a:pt x="28595" y="9670"/>
                  <a:pt x="28595" y="21600"/>
                </a:cubicBezTo>
                <a:cubicBezTo>
                  <a:pt x="28595" y="23753"/>
                  <a:pt x="28273" y="25894"/>
                  <a:pt x="27639" y="27951"/>
                </a:cubicBezTo>
                <a:lnTo>
                  <a:pt x="6995" y="21600"/>
                </a:lnTo>
                <a:close/>
              </a:path>
            </a:pathLst>
          </a:custGeom>
          <a:noFill/>
          <a:ln w="76200">
            <a:solidFill>
              <a:srgbClr val="C1EFFF"/>
            </a:solidFill>
            <a:round/>
            <a:headEnd type="arrow" w="med" len="med"/>
            <a:tailEnd type="arrow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Oval 32"/>
          <p:cNvSpPr>
            <a:spLocks noChangeArrowheads="1"/>
          </p:cNvSpPr>
          <p:nvPr/>
        </p:nvSpPr>
        <p:spPr bwMode="auto">
          <a:xfrm>
            <a:off x="3657600" y="154305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228600" y="2576513"/>
            <a:ext cx="8763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/>
              <a:t>Основа для работы МГС в качестве </a:t>
            </a:r>
            <a:r>
              <a:rPr lang="ru-RU" b="1" dirty="0" smtClean="0"/>
              <a:t>региональной метрологической организации:</a:t>
            </a:r>
            <a:endParaRPr lang="ru-RU" b="1" dirty="0"/>
          </a:p>
          <a:p>
            <a:pPr algn="just">
              <a:spcBef>
                <a:spcPct val="50000"/>
              </a:spcBef>
              <a:buSzPct val="150000"/>
              <a:buFontTx/>
              <a:buBlip>
                <a:blip r:embed="rId3"/>
              </a:buBlip>
            </a:pPr>
            <a:r>
              <a:rPr lang="ru-RU" sz="1600" dirty="0" smtClean="0"/>
              <a:t> </a:t>
            </a:r>
            <a:r>
              <a:rPr lang="ru-RU" dirty="0"/>
              <a:t>реализует межправительственное соглашение, касающееся вопросов обеспечения единства измерений (ОЕИ) в странах региона - СНГ;</a:t>
            </a:r>
          </a:p>
          <a:p>
            <a:pPr algn="just">
              <a:spcBef>
                <a:spcPct val="50000"/>
              </a:spcBef>
              <a:buSzPct val="150000"/>
              <a:buFontTx/>
              <a:buBlip>
                <a:blip r:embed="rId3"/>
              </a:buBlip>
            </a:pPr>
            <a:r>
              <a:rPr lang="ru-RU" dirty="0"/>
              <a:t> занимается разработкой стандартов для урегулирования вопросов в сфере государственного регулирования вопросов метрологии и </a:t>
            </a:r>
            <a:r>
              <a:rPr lang="ru-RU" dirty="0" smtClean="0"/>
              <a:t>ОЕИ,</a:t>
            </a:r>
            <a:r>
              <a:rPr lang="en-US" dirty="0" smtClean="0"/>
              <a:t> </a:t>
            </a:r>
            <a:r>
              <a:rPr lang="ru-RU" dirty="0" smtClean="0"/>
              <a:t>в том числе на основе документов МОЗМ;</a:t>
            </a:r>
            <a:endParaRPr lang="ru-RU" dirty="0"/>
          </a:p>
          <a:p>
            <a:pPr algn="just">
              <a:spcBef>
                <a:spcPct val="50000"/>
              </a:spcBef>
              <a:buSzPct val="150000"/>
              <a:buFontTx/>
              <a:buBlip>
                <a:blip r:embed="rId3"/>
              </a:buBlip>
            </a:pPr>
            <a:r>
              <a:rPr lang="ru-RU" dirty="0"/>
              <a:t> принимает решения, направленные на гармонизацию требований в сфере государственного регулирования, в </a:t>
            </a:r>
            <a:r>
              <a:rPr lang="ru-RU" dirty="0" err="1"/>
              <a:t>т.ч</a:t>
            </a:r>
            <a:r>
              <a:rPr lang="ru-RU" dirty="0"/>
              <a:t>. касающихся вопросов признания результатов работ, выполняемых государственными метрологическими службами;</a:t>
            </a:r>
          </a:p>
          <a:p>
            <a:pPr algn="just">
              <a:spcBef>
                <a:spcPct val="50000"/>
              </a:spcBef>
              <a:buSzPct val="150000"/>
              <a:buFontTx/>
              <a:buBlip>
                <a:blip r:embed="rId3"/>
              </a:buBlip>
            </a:pPr>
            <a:r>
              <a:rPr lang="ru-RU" dirty="0"/>
              <a:t> предоставляет консультации по вопросам ОЕИ.</a:t>
            </a:r>
          </a:p>
        </p:txBody>
      </p:sp>
      <p:pic>
        <p:nvPicPr>
          <p:cNvPr id="13319" name="Picture 13" descr="Картинки по запросу страны СНГ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1238250"/>
            <a:ext cx="182880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7" descr="Картинки по запросу ЕАЭС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238250"/>
            <a:ext cx="19145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3" name="AutoShape 30"/>
          <p:cNvSpPr>
            <a:spLocks noChangeArrowheads="1"/>
          </p:cNvSpPr>
          <p:nvPr/>
        </p:nvSpPr>
        <p:spPr bwMode="auto">
          <a:xfrm flipH="1">
            <a:off x="4114800" y="1238250"/>
            <a:ext cx="2971800" cy="1066800"/>
          </a:xfrm>
          <a:prstGeom prst="rightArrow">
            <a:avLst>
              <a:gd name="adj1" fmla="val 76787"/>
              <a:gd name="adj2" fmla="val 37169"/>
            </a:avLst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400" b="1">
                <a:solidFill>
                  <a:schemeClr val="bg1"/>
                </a:solidFill>
              </a:rPr>
              <a:t>Консультации и документы </a:t>
            </a:r>
          </a:p>
          <a:p>
            <a:r>
              <a:rPr lang="ru-RU" sz="1400" b="1">
                <a:solidFill>
                  <a:schemeClr val="bg1"/>
                </a:solidFill>
              </a:rPr>
              <a:t>по законодательной </a:t>
            </a:r>
          </a:p>
          <a:p>
            <a:r>
              <a:rPr lang="ru-RU" sz="1400" b="1">
                <a:solidFill>
                  <a:schemeClr val="bg1"/>
                </a:solidFill>
              </a:rPr>
              <a:t>метрологии в СНГ</a:t>
            </a:r>
          </a:p>
        </p:txBody>
      </p:sp>
      <p:sp>
        <p:nvSpPr>
          <p:cNvPr id="13324" name="AutoShape 31"/>
          <p:cNvSpPr>
            <a:spLocks noChangeArrowheads="1"/>
          </p:cNvSpPr>
          <p:nvPr/>
        </p:nvSpPr>
        <p:spPr bwMode="auto">
          <a:xfrm>
            <a:off x="2209800" y="1238250"/>
            <a:ext cx="1524000" cy="1066800"/>
          </a:xfrm>
          <a:prstGeom prst="rightArrow">
            <a:avLst>
              <a:gd name="adj1" fmla="val 74704"/>
              <a:gd name="adj2" fmla="val 34762"/>
            </a:avLst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400" b="1">
                <a:solidFill>
                  <a:schemeClr val="bg1"/>
                </a:solidFill>
              </a:rPr>
              <a:t>Принятие </a:t>
            </a:r>
          </a:p>
          <a:p>
            <a:r>
              <a:rPr lang="ru-RU" sz="1400" b="1">
                <a:solidFill>
                  <a:schemeClr val="bg1"/>
                </a:solidFill>
              </a:rPr>
              <a:t>решений </a:t>
            </a:r>
          </a:p>
          <a:p>
            <a:r>
              <a:rPr lang="ru-RU" sz="1400" b="1">
                <a:solidFill>
                  <a:schemeClr val="bg1"/>
                </a:solidFill>
              </a:rPr>
              <a:t>в области ЗМ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772769" y="6475512"/>
            <a:ext cx="3834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8949B70F-2A0E-4659-B2FE-BBEBD398E8EF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20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2000" y="381000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Arial" charset="0"/>
              </a:rPr>
              <a:t>ПРОВЕДЕНИЕ СОГЛАСОВАННОЙ ПОЛИТИКИ В ОБЛАСТИ ОБЕСПЕЧЕНИЯ ЕДИНСТВА ИЗМЕРЕНИЙ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802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19600" y="2453199"/>
            <a:ext cx="4495800" cy="1265483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25400" cap="flat" cmpd="sng" algn="ctr">
            <a:solidFill>
              <a:srgbClr val="C00000"/>
            </a:solidFill>
            <a:prstDash val="solid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3066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7638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2210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6782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/>
            <a:r>
              <a:rPr lang="ru-RU" altLang="ru-RU" sz="1477" b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СОГЛАШЕНИЕ О ПОРЯДКЕ И УСЛОВИЯХ УСТРАНЕНИЯ ТЕХНИЧЕСКИХ БАРЬЕРОВ ВО ВЗАИМНОЙ ТОРГОВЛЕ </a:t>
            </a:r>
            <a:br>
              <a:rPr lang="ru-RU" altLang="ru-RU" sz="1477" b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1477" b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 ТРЕТЬИМИ СТРАНАМИ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19601" y="4107580"/>
            <a:ext cx="4495800" cy="769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altLang="ru-RU" b="1" dirty="0" smtClean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Предусматривается заключение МЕЖДУНАРОДНЫХ ДОГОВОРОВ</a:t>
            </a:r>
            <a:endParaRPr lang="ru-RU" altLang="ru-RU" b="1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0164" name="Прямоугольник 6"/>
          <p:cNvSpPr>
            <a:spLocks noChangeArrowheads="1"/>
          </p:cNvSpPr>
          <p:nvPr/>
        </p:nvSpPr>
        <p:spPr bwMode="auto">
          <a:xfrm>
            <a:off x="158260" y="581025"/>
            <a:ext cx="8805496" cy="1143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altLang="ru-RU" sz="2400" b="1" dirty="0">
                <a:solidFill>
                  <a:srgbClr val="0070C0"/>
                </a:solidFill>
                <a:latin typeface="Calibri" panose="020F0502020204030204" pitchFamily="34" charset="0"/>
                <a:cs typeface="Arial" charset="0"/>
              </a:rPr>
              <a:t>ПРЕДЛАГАЕМЫЕ ВАРИАНТЫ РЕШЕНИЯ ВОПРОСА ПО ПРЕОДОЛЕНИЮ ТЕХНИЧЕСКИХ БАРЬЕРОВ  ВО ВЗАИМНОЙ ТОРГОВЛЕ СО СТРАНАМИ СНГ </a:t>
            </a:r>
          </a:p>
          <a:p>
            <a:pPr algn="ctr"/>
            <a:r>
              <a:rPr lang="ru-RU" altLang="ru-RU" sz="2400" b="1" dirty="0">
                <a:solidFill>
                  <a:srgbClr val="0070C0"/>
                </a:solidFill>
                <a:latin typeface="Calibri" panose="020F0502020204030204" pitchFamily="34" charset="0"/>
                <a:cs typeface="Arial" charset="0"/>
              </a:rPr>
              <a:t>СО СТРОНЫ ЕАЭС  </a:t>
            </a:r>
          </a:p>
        </p:txBody>
      </p:sp>
      <p:sp>
        <p:nvSpPr>
          <p:cNvPr id="220165" name="Прямоугольник 7"/>
          <p:cNvSpPr>
            <a:spLocks noChangeArrowheads="1"/>
          </p:cNvSpPr>
          <p:nvPr/>
        </p:nvSpPr>
        <p:spPr bwMode="auto">
          <a:xfrm>
            <a:off x="0" y="1758317"/>
            <a:ext cx="3738196" cy="60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62" b="1" i="1" dirty="0" smtClean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 странами СНГ,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62" b="1" i="1" dirty="0" smtClean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не </a:t>
            </a:r>
            <a:r>
              <a:rPr lang="ru-RU" altLang="ru-RU" sz="1662" b="1" i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являющимися членами С</a:t>
            </a:r>
            <a:r>
              <a:rPr lang="ru-RU" altLang="ru-RU" sz="1662" b="1" i="1" dirty="0" smtClean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оюза</a:t>
            </a:r>
            <a:endParaRPr lang="ru-RU" altLang="ru-RU" sz="1662" b="1" i="1" dirty="0">
              <a:solidFill>
                <a:srgbClr val="8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9904" y="2453199"/>
            <a:ext cx="3518389" cy="2095645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25400" cap="flat" cmpd="sng" algn="ctr">
            <a:solidFill>
              <a:srgbClr val="4F81BD">
                <a:lumMod val="75000"/>
              </a:srgbClr>
            </a:solidFill>
            <a:prstDash val="solid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3066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7638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2210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6782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/>
            <a:r>
              <a:rPr lang="ru-RU" alt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СОГЛАШЕНИЕ ГОСУДАРСТВ – ЧЛЕНОВ ТАМОЖЕННОГО СОЮЗА </a:t>
            </a:r>
            <a:br>
              <a:rPr lang="ru-RU" alt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 УСТРАНЕНИИ ТЕХНИЧЕСКИХ БАРЬЕРОВ ВО ВЗАИМНОЙ ТОРГОВЛЕ С ГОСУДАРСТВАМИ – УЧАСТНИКАМИ СНГ,</a:t>
            </a:r>
            <a:br>
              <a:rPr lang="ru-RU" alt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НЕ ЯВЛЯЮЩИМИСЯ ГОСУДАРСТВАМИ – ЧЛЕНАМИ ТАМОЖЕННОГО СОЮЗА</a:t>
            </a:r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6433039" y="3396762"/>
            <a:ext cx="312126" cy="986203"/>
          </a:xfrm>
          <a:prstGeom prst="rightArrow">
            <a:avLst/>
          </a:prstGeom>
          <a:gradFill rotWithShape="1">
            <a:gsLst>
              <a:gs pos="0">
                <a:srgbClr val="C0504D">
                  <a:tint val="100000"/>
                  <a:shade val="100000"/>
                  <a:satMod val="130000"/>
                </a:srgbClr>
              </a:gs>
              <a:gs pos="100000">
                <a:srgbClr val="C0504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C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22041">
              <a:defRPr/>
            </a:pPr>
            <a:endParaRPr lang="ru-RU" sz="2215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0170" name="Прямоугольник 28"/>
          <p:cNvSpPr>
            <a:spLocks noChangeArrowheads="1"/>
          </p:cNvSpPr>
          <p:nvPr/>
        </p:nvSpPr>
        <p:spPr bwMode="auto">
          <a:xfrm>
            <a:off x="4437797" y="2356483"/>
            <a:ext cx="930519" cy="29117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3066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7638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2210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6782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/>
            <a:r>
              <a:rPr lang="ru-RU" altLang="ru-RU" sz="1292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проект</a:t>
            </a:r>
          </a:p>
        </p:txBody>
      </p:sp>
      <p:sp>
        <p:nvSpPr>
          <p:cNvPr id="12" name="Прямоугольник 28"/>
          <p:cNvSpPr>
            <a:spLocks noChangeArrowheads="1"/>
          </p:cNvSpPr>
          <p:nvPr/>
        </p:nvSpPr>
        <p:spPr bwMode="auto">
          <a:xfrm>
            <a:off x="109904" y="2362200"/>
            <a:ext cx="1049455" cy="29117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3066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7638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2210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6782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/>
            <a:r>
              <a:rPr lang="ru-RU" altLang="ru-RU" sz="1292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действует</a:t>
            </a:r>
            <a:endParaRPr lang="ru-RU" altLang="ru-RU" sz="1292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8772769" y="6475512"/>
            <a:ext cx="3834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3C50FC59-98B2-404F-AB82-BBDA9BAFEC42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21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" name="Прямоугольник 7"/>
          <p:cNvSpPr>
            <a:spLocks noChangeArrowheads="1"/>
          </p:cNvSpPr>
          <p:nvPr/>
        </p:nvSpPr>
        <p:spPr bwMode="auto">
          <a:xfrm>
            <a:off x="4953000" y="1752600"/>
            <a:ext cx="3738196" cy="60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62" b="1" i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 </a:t>
            </a:r>
            <a:r>
              <a:rPr lang="ru-RU" altLang="ru-RU" sz="1662" b="1" i="1" dirty="0" smtClean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третьими странами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62" b="1" i="1" dirty="0" smtClean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(в том числе со странами СНГ)</a:t>
            </a:r>
            <a:endParaRPr lang="ru-RU" altLang="ru-RU" sz="1662" b="1" i="1" dirty="0">
              <a:solidFill>
                <a:srgbClr val="8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37797" y="5257800"/>
            <a:ext cx="4477603" cy="1217000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25400" cap="flat" cmpd="sng" algn="ctr">
            <a:solidFill>
              <a:srgbClr val="C00000"/>
            </a:solidFill>
            <a:prstDash val="solid"/>
            <a:headEnd/>
            <a:tailEnd/>
          </a:ln>
          <a:effectLst/>
        </p:spPr>
        <p:txBody>
          <a:bodyPr anchor="ctr"/>
          <a:lstStyle/>
          <a:p>
            <a:pPr algn="ctr" defTabSz="457200"/>
            <a:r>
              <a:rPr 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Статья 6</a:t>
            </a:r>
          </a:p>
          <a:p>
            <a:pPr algn="ctr" defTabSz="457200"/>
            <a:r>
              <a:rPr lang="ru-RU" sz="147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Устранение технических барьеров со странами СНГ с учетом международных договоров в рамках Союза и международных договоров СНГ, участниками которых являются все государства-члены ЕАЭС </a:t>
            </a:r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6509240" y="4592952"/>
            <a:ext cx="312126" cy="986203"/>
          </a:xfrm>
          <a:prstGeom prst="rightArrow">
            <a:avLst/>
          </a:prstGeom>
          <a:gradFill rotWithShape="1">
            <a:gsLst>
              <a:gs pos="0">
                <a:srgbClr val="C0504D">
                  <a:tint val="100000"/>
                  <a:shade val="100000"/>
                  <a:satMod val="130000"/>
                </a:srgbClr>
              </a:gs>
              <a:gs pos="100000">
                <a:srgbClr val="C0504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C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22041">
              <a:defRPr/>
            </a:pPr>
            <a:endParaRPr lang="ru-RU" sz="2215" ker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29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0"/>
          <p:cNvSpPr txBox="1">
            <a:spLocks noChangeArrowheads="1"/>
          </p:cNvSpPr>
          <p:nvPr/>
        </p:nvSpPr>
        <p:spPr bwMode="auto">
          <a:xfrm>
            <a:off x="76199" y="329370"/>
            <a:ext cx="8883163" cy="1201445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2400" b="1">
                <a:solidFill>
                  <a:srgbClr val="0070C0"/>
                </a:solidFill>
                <a:latin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СОГЛАШЕНИЕ О ПОРЯДКЕ И УСЛОВИЯХ УСТРАНЕНИЯ ТЕХНИЧЕСКИХ БАРЬЕРОВ ВО ВЗАИМНОЙ ТОРГОВЛЕ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ТРЕТЬИМИ СТРАНАМИ</a:t>
            </a:r>
          </a:p>
        </p:txBody>
      </p:sp>
      <p:sp>
        <p:nvSpPr>
          <p:cNvPr id="224259" name="Прямоугольник 3"/>
          <p:cNvSpPr>
            <a:spLocks noChangeArrowheads="1"/>
          </p:cNvSpPr>
          <p:nvPr/>
        </p:nvSpPr>
        <p:spPr bwMode="auto">
          <a:xfrm>
            <a:off x="419100" y="2440156"/>
            <a:ext cx="78867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altLang="ru-RU" dirty="0">
                <a:solidFill>
                  <a:srgbClr val="C00000"/>
                </a:solidFill>
              </a:rPr>
              <a:t>перечня продукции</a:t>
            </a:r>
            <a:r>
              <a:rPr lang="ru-RU" altLang="ru-RU" dirty="0">
                <a:solidFill>
                  <a:srgbClr val="333399"/>
                </a:solidFill>
              </a:rPr>
              <a:t>, в отношении которой устраняются технические барьеры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altLang="ru-RU" dirty="0">
                <a:solidFill>
                  <a:srgbClr val="C00000"/>
                </a:solidFill>
              </a:rPr>
              <a:t>перечня документов</a:t>
            </a:r>
            <a:r>
              <a:rPr lang="ru-RU" altLang="ru-RU" dirty="0">
                <a:solidFill>
                  <a:srgbClr val="333399"/>
                </a:solidFill>
              </a:rPr>
              <a:t>, устанавливающих требования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rgbClr val="333399"/>
                </a:solidFill>
              </a:rPr>
              <a:t>положений об </a:t>
            </a:r>
            <a:r>
              <a:rPr lang="ru-RU" altLang="ru-RU" dirty="0" smtClean="0">
                <a:solidFill>
                  <a:srgbClr val="C00000"/>
                </a:solidFill>
              </a:rPr>
              <a:t>уполномочивании органов по оценке соответствия</a:t>
            </a:r>
            <a:r>
              <a:rPr lang="ru-RU" altLang="ru-RU" dirty="0" smtClean="0">
                <a:solidFill>
                  <a:srgbClr val="333399"/>
                </a:solidFill>
              </a:rPr>
              <a:t>  на проведение работ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rgbClr val="C00000"/>
                </a:solidFill>
              </a:rPr>
              <a:t>порядка </a:t>
            </a:r>
            <a:r>
              <a:rPr lang="ru-RU" altLang="ru-RU" dirty="0">
                <a:solidFill>
                  <a:srgbClr val="C00000"/>
                </a:solidFill>
              </a:rPr>
              <a:t>взаимного признания </a:t>
            </a:r>
            <a:r>
              <a:rPr lang="ru-RU" altLang="ru-RU" dirty="0">
                <a:solidFill>
                  <a:srgbClr val="333399"/>
                </a:solidFill>
              </a:rPr>
              <a:t>результатов оценки соответствия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altLang="ru-RU" dirty="0">
                <a:solidFill>
                  <a:srgbClr val="333399"/>
                </a:solidFill>
              </a:rPr>
              <a:t>порядка и сроков осуществления органами по аккредитации </a:t>
            </a:r>
            <a:r>
              <a:rPr lang="ru-RU" altLang="ru-RU" dirty="0">
                <a:solidFill>
                  <a:srgbClr val="C00000"/>
                </a:solidFill>
              </a:rPr>
              <a:t>взаимных сравнительных оценок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altLang="ru-RU" dirty="0">
                <a:solidFill>
                  <a:srgbClr val="333399"/>
                </a:solidFill>
              </a:rPr>
              <a:t>порядка </a:t>
            </a:r>
            <a:r>
              <a:rPr lang="ru-RU" altLang="ru-RU" dirty="0">
                <a:solidFill>
                  <a:srgbClr val="C00000"/>
                </a:solidFill>
              </a:rPr>
              <a:t>разрешения спорных </a:t>
            </a:r>
            <a:r>
              <a:rPr lang="ru-RU" altLang="ru-RU" dirty="0" smtClean="0">
                <a:solidFill>
                  <a:srgbClr val="333399"/>
                </a:solidFill>
              </a:rPr>
              <a:t>вопросов</a:t>
            </a:r>
          </a:p>
          <a:p>
            <a:pPr algn="just">
              <a:spcBef>
                <a:spcPts val="600"/>
              </a:spcBef>
            </a:pPr>
            <a:endParaRPr lang="ru-RU" altLang="ru-RU" dirty="0">
              <a:solidFill>
                <a:srgbClr val="3333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4512" y="5887916"/>
            <a:ext cx="8258908" cy="332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4264" name="Прямоугольник 28"/>
          <p:cNvSpPr>
            <a:spLocks noChangeArrowheads="1"/>
          </p:cNvSpPr>
          <p:nvPr/>
        </p:nvSpPr>
        <p:spPr bwMode="auto">
          <a:xfrm>
            <a:off x="130420" y="1521370"/>
            <a:ext cx="930520" cy="29117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defTabSz="45720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3066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7638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2210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678238" indent="-206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/>
            <a:r>
              <a:rPr lang="ru-RU" altLang="ru-RU" sz="1292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проект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30420" y="1944566"/>
            <a:ext cx="6346580" cy="341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altLang="ru-RU" b="1" dirty="0" smtClean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Предусматривает определение в Международном договоре </a:t>
            </a:r>
            <a:endParaRPr lang="ru-RU" altLang="ru-RU" b="1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8772769" y="6475512"/>
            <a:ext cx="3834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654CC0B7-9D23-4FA4-86A9-9DD93392C0D3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22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100" y="6054237"/>
            <a:ext cx="8039100" cy="646331"/>
          </a:xfrm>
          <a:prstGeom prst="rect">
            <a:avLst/>
          </a:prstGeom>
          <a:solidFill>
            <a:srgbClr val="C9E7A7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Международный договор с третьей страной  должен быть подписан всеми государствами-членами ЕАЭС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3867150" y="5563385"/>
            <a:ext cx="1143000" cy="4015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646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0"/>
          <p:cNvSpPr txBox="1">
            <a:spLocks noChangeArrowheads="1"/>
          </p:cNvSpPr>
          <p:nvPr/>
        </p:nvSpPr>
        <p:spPr bwMode="auto">
          <a:xfrm>
            <a:off x="212725" y="539750"/>
            <a:ext cx="8793163" cy="679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2400" b="1">
                <a:solidFill>
                  <a:srgbClr val="0070C0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ru-RU" dirty="0" smtClean="0"/>
              <a:t>НАПРАВЛЕНИЯ РАЗВИТИЯ МГС</a:t>
            </a:r>
          </a:p>
          <a:p>
            <a:r>
              <a:rPr lang="ru-RU" dirty="0" smtClean="0"/>
              <a:t>ДЛЯ ПРЕОДОЛЕНИЯ ТЕХНИЧЕСКИХ БАРЬЕРОВ В ТОРГОВЛЕ</a:t>
            </a:r>
            <a:endParaRPr lang="ru-RU" dirty="0"/>
          </a:p>
        </p:txBody>
      </p:sp>
      <p:sp>
        <p:nvSpPr>
          <p:cNvPr id="50179" name="Прямоугольник 4"/>
          <p:cNvSpPr>
            <a:spLocks noChangeArrowheads="1"/>
          </p:cNvSpPr>
          <p:nvPr/>
        </p:nvSpPr>
        <p:spPr bwMode="auto">
          <a:xfrm>
            <a:off x="304800" y="2144286"/>
            <a:ext cx="8547100" cy="204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just" fontAlgn="base">
              <a:spcBef>
                <a:spcPts val="6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Гармонизация национальных технических регламентов государств-участников СНГ  </a:t>
            </a:r>
          </a:p>
          <a:p>
            <a:pPr marL="285750" indent="-285750" algn="just" fontAlgn="base">
              <a:spcBef>
                <a:spcPts val="6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Укрепление роли межгосударственной стандартизации в мировом экономическом пространстве</a:t>
            </a:r>
          </a:p>
          <a:p>
            <a:pPr marL="285750" indent="-285750" algn="just" fontAlgn="base">
              <a:spcBef>
                <a:spcPts val="6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Совершенствование межгосударственной стандартизации  </a:t>
            </a:r>
          </a:p>
          <a:p>
            <a:pPr marL="285750" indent="-285750" algn="just" fontAlgn="base">
              <a:spcBef>
                <a:spcPts val="6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Содействие применению межгосударственных стандартов в качестве доказательной базы выполнения национальных технических регламентов  </a:t>
            </a:r>
          </a:p>
        </p:txBody>
      </p:sp>
      <p:sp>
        <p:nvSpPr>
          <p:cNvPr id="50182" name="Прямоугольник 3"/>
          <p:cNvSpPr>
            <a:spLocks noChangeArrowheads="1"/>
          </p:cNvSpPr>
          <p:nvPr/>
        </p:nvSpPr>
        <p:spPr bwMode="auto">
          <a:xfrm>
            <a:off x="342254" y="4953000"/>
            <a:ext cx="8547100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Гармонизация законодательства государств-участников СНГ в области </a:t>
            </a:r>
            <a:r>
              <a:rPr lang="ru-RU" sz="16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оценки 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соответствия в соответствии с международными подходами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Обеспечение идентичности правил и процедур </a:t>
            </a:r>
            <a:r>
              <a:rPr lang="ru-RU" sz="16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оценки  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соответствия продукции</a:t>
            </a:r>
          </a:p>
        </p:txBody>
      </p:sp>
      <p:sp>
        <p:nvSpPr>
          <p:cNvPr id="50183" name="Прямоугольник 7"/>
          <p:cNvSpPr>
            <a:spLocks noChangeArrowheads="1"/>
          </p:cNvSpPr>
          <p:nvPr/>
        </p:nvSpPr>
        <p:spPr bwMode="auto">
          <a:xfrm>
            <a:off x="226932" y="1504950"/>
            <a:ext cx="7350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Техническое нормирование и стандартизация</a:t>
            </a:r>
          </a:p>
        </p:txBody>
      </p:sp>
      <p:sp>
        <p:nvSpPr>
          <p:cNvPr id="50184" name="Прямоугольник 8"/>
          <p:cNvSpPr>
            <a:spLocks noChangeArrowheads="1"/>
          </p:cNvSpPr>
          <p:nvPr/>
        </p:nvSpPr>
        <p:spPr bwMode="auto">
          <a:xfrm>
            <a:off x="259220" y="4423636"/>
            <a:ext cx="7350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Оценка  </a:t>
            </a:r>
            <a:r>
              <a:rPr lang="ru-RU" sz="2000" b="1" i="1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соответствия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772769" y="6475512"/>
            <a:ext cx="3834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654CC0B7-9D23-4FA4-86A9-9DD93392C0D3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23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423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Прямоугольник 3"/>
          <p:cNvSpPr>
            <a:spLocks noChangeArrowheads="1"/>
          </p:cNvSpPr>
          <p:nvPr/>
        </p:nvSpPr>
        <p:spPr bwMode="auto">
          <a:xfrm>
            <a:off x="338137" y="1828800"/>
            <a:ext cx="888206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Гармонизация нормативно-правовых актов в области метрологии государств-членов</a:t>
            </a:r>
            <a:endParaRPr lang="en-US" sz="1600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Развитие 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межгосударственной системы испытаний и утверждения типа средств измерений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Развитие межгосударственной системы признания методик выполнения измерений</a:t>
            </a:r>
            <a:endParaRPr lang="en-US" sz="1600" b="1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Совершенствование и повышение качества эталонов</a:t>
            </a:r>
            <a:endParaRPr lang="en-US" sz="1600" b="1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Совершенствование системы обеспечения единства измерений  </a:t>
            </a:r>
          </a:p>
        </p:txBody>
      </p:sp>
      <p:sp>
        <p:nvSpPr>
          <p:cNvPr id="51206" name="Прямоугольник 6"/>
          <p:cNvSpPr>
            <a:spLocks noChangeArrowheads="1"/>
          </p:cNvSpPr>
          <p:nvPr/>
        </p:nvSpPr>
        <p:spPr bwMode="auto">
          <a:xfrm>
            <a:off x="212725" y="1447800"/>
            <a:ext cx="7350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Обеспечение единства измерений</a:t>
            </a:r>
          </a:p>
        </p:txBody>
      </p:sp>
      <p:sp>
        <p:nvSpPr>
          <p:cNvPr id="51207" name="Прямоугольник 1"/>
          <p:cNvSpPr>
            <a:spLocks noChangeArrowheads="1"/>
          </p:cNvSpPr>
          <p:nvPr/>
        </p:nvSpPr>
        <p:spPr bwMode="auto">
          <a:xfrm>
            <a:off x="352425" y="4419600"/>
            <a:ext cx="86391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Развитие 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механизма взаимного признания результатов работ по аккредитации государствами-участниками </a:t>
            </a:r>
            <a:r>
              <a:rPr lang="ru-RU" sz="16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СНГ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cs typeface="Arial" charset="0"/>
              </a:rPr>
              <a:t>Создание региональной организации по аккредитации</a:t>
            </a:r>
            <a:endParaRPr lang="ru-RU" sz="16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51208" name="Прямоугольник 7"/>
          <p:cNvSpPr>
            <a:spLocks noChangeArrowheads="1"/>
          </p:cNvSpPr>
          <p:nvPr/>
        </p:nvSpPr>
        <p:spPr bwMode="auto">
          <a:xfrm>
            <a:off x="241300" y="4038600"/>
            <a:ext cx="2138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Аккредитация</a:t>
            </a:r>
          </a:p>
        </p:txBody>
      </p:sp>
      <p:sp>
        <p:nvSpPr>
          <p:cNvPr id="51209" name="Прямоугольник 8"/>
          <p:cNvSpPr>
            <a:spLocks noChangeArrowheads="1"/>
          </p:cNvSpPr>
          <p:nvPr/>
        </p:nvSpPr>
        <p:spPr bwMode="auto">
          <a:xfrm>
            <a:off x="377825" y="5791200"/>
            <a:ext cx="77755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Arial" charset="0"/>
                <a:cs typeface="Arial" charset="0"/>
              </a:rPr>
              <a:t>Совершенствование системы надзора и контроля</a:t>
            </a:r>
          </a:p>
        </p:txBody>
      </p:sp>
      <p:sp>
        <p:nvSpPr>
          <p:cNvPr id="51210" name="Прямоугольник 9"/>
          <p:cNvSpPr>
            <a:spLocks noChangeArrowheads="1"/>
          </p:cNvSpPr>
          <p:nvPr/>
        </p:nvSpPr>
        <p:spPr bwMode="auto">
          <a:xfrm>
            <a:off x="236538" y="5334000"/>
            <a:ext cx="5475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Государственный надзор (контроль)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72769" y="6475512"/>
            <a:ext cx="3834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654CC0B7-9D23-4FA4-86A9-9DD93392C0D3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24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" name="Text Box 40"/>
          <p:cNvSpPr txBox="1">
            <a:spLocks noChangeArrowheads="1"/>
          </p:cNvSpPr>
          <p:nvPr/>
        </p:nvSpPr>
        <p:spPr bwMode="auto">
          <a:xfrm>
            <a:off x="212725" y="615950"/>
            <a:ext cx="8793163" cy="679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2400" b="1">
                <a:solidFill>
                  <a:srgbClr val="0070C0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ru-RU" dirty="0" smtClean="0"/>
              <a:t>НАПРАВЛЕНИЯ РАЗВИТИЯ МГС</a:t>
            </a:r>
          </a:p>
          <a:p>
            <a:r>
              <a:rPr lang="ru-RU" dirty="0" smtClean="0"/>
              <a:t>ДЛЯ ПРЕОДОЛЕНИЯ ТЕХНИЧЕСКИХ БАРЬЕРОВ В ТОРГОВЛЕ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977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95533" y="2492415"/>
            <a:ext cx="45370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СПАСИБО </a:t>
            </a:r>
            <a:r>
              <a:rPr lang="ru-RU" sz="3600" b="1" dirty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3600" b="1" dirty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600" b="1" dirty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 ЗА 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64602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3"/>
          <p:cNvSpPr txBox="1">
            <a:spLocks noChangeArrowheads="1"/>
          </p:cNvSpPr>
          <p:nvPr/>
        </p:nvSpPr>
        <p:spPr bwMode="auto">
          <a:xfrm>
            <a:off x="384874" y="381000"/>
            <a:ext cx="8759126" cy="824926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eaLnBrk="1" hangingPunct="1">
              <a:defRPr sz="2500" b="1">
                <a:solidFill>
                  <a:srgbClr val="0070C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r>
              <a:rPr lang="ru-RU" altLang="ru-RU" dirty="0"/>
              <a:t>СОГЛАШЕНИЕ  ВТО  </a:t>
            </a:r>
            <a:endParaRPr lang="ru-RU" altLang="ru-RU" dirty="0" smtClean="0"/>
          </a:p>
          <a:p>
            <a:r>
              <a:rPr lang="ru-RU" altLang="ru-RU" dirty="0" smtClean="0"/>
              <a:t>ПО </a:t>
            </a:r>
            <a:r>
              <a:rPr lang="ru-RU" altLang="ru-RU" dirty="0"/>
              <a:t>ТЕХНИЧЕСКИМ  </a:t>
            </a:r>
            <a:r>
              <a:rPr lang="ru-RU" altLang="ru-RU" dirty="0" smtClean="0"/>
              <a:t>БАРЬЕРАМ В  </a:t>
            </a:r>
            <a:r>
              <a:rPr lang="ru-RU" altLang="ru-RU" dirty="0"/>
              <a:t>ТОРГОВЛЕ</a:t>
            </a:r>
          </a:p>
        </p:txBody>
      </p:sp>
      <p:sp>
        <p:nvSpPr>
          <p:cNvPr id="101379" name="TextBox 3"/>
          <p:cNvSpPr txBox="1">
            <a:spLocks noChangeArrowheads="1"/>
          </p:cNvSpPr>
          <p:nvPr/>
        </p:nvSpPr>
        <p:spPr bwMode="auto">
          <a:xfrm>
            <a:off x="1261087" y="2895600"/>
            <a:ext cx="3310913" cy="160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427" tIns="42714" rIns="85427" bIns="42714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технические регламенты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стандарты</a:t>
            </a:r>
          </a:p>
          <a:p>
            <a:pPr marL="342900" indent="-342900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процедуры оценки соответствия</a:t>
            </a: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3886200" y="2971800"/>
            <a:ext cx="224204" cy="1462134"/>
          </a:xfrm>
          <a:prstGeom prst="rightBrace">
            <a:avLst>
              <a:gd name="adj1" fmla="val 48759"/>
              <a:gd name="adj2" fmla="val 50000"/>
            </a:avLst>
          </a:prstGeom>
          <a:ln w="1905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5427" tIns="42714" rIns="85427" bIns="42714" anchor="ctr"/>
          <a:lstStyle/>
          <a:p>
            <a:pPr algn="ctr" eaLnBrk="1" hangingPunct="1">
              <a:defRPr/>
            </a:pPr>
            <a:endParaRPr lang="ru-RU" sz="1846">
              <a:solidFill>
                <a:prstClr val="black"/>
              </a:solidFill>
            </a:endParaRPr>
          </a:p>
        </p:txBody>
      </p:sp>
      <p:sp>
        <p:nvSpPr>
          <p:cNvPr id="101382" name="Text Box 54"/>
          <p:cNvSpPr txBox="1">
            <a:spLocks noChangeArrowheads="1"/>
          </p:cNvSpPr>
          <p:nvPr/>
        </p:nvSpPr>
        <p:spPr bwMode="auto">
          <a:xfrm>
            <a:off x="457200" y="1401075"/>
            <a:ext cx="4114800" cy="42772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6021" tIns="43011" rIns="86021" bIns="43011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None/>
            </a:pPr>
            <a:r>
              <a:rPr lang="ru-RU" altLang="ru-RU" sz="2215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Основная </a:t>
            </a:r>
            <a:r>
              <a:rPr lang="ru-RU" altLang="ru-RU" sz="2215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Соглашения</a:t>
            </a:r>
            <a:endParaRPr lang="ru-RU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0631" y="6150840"/>
            <a:ext cx="8156331" cy="1992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3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75528" y="3124200"/>
            <a:ext cx="4014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 применяются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 качестве средств неоправданной дискриминации и скрытого ограничения международной торговли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4874" y="1882914"/>
            <a:ext cx="8149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достижение </a:t>
            </a:r>
            <a:r>
              <a:rPr lang="ru-RU" sz="2000" dirty="0" smtClean="0">
                <a:solidFill>
                  <a:srgbClr val="00B050"/>
                </a:solidFill>
              </a:rPr>
              <a:t> равновесия между правом страны принимать </a:t>
            </a:r>
            <a:r>
              <a:rPr lang="ru-RU" sz="2000" dirty="0" smtClean="0">
                <a:solidFill>
                  <a:srgbClr val="7030A0"/>
                </a:solidFill>
              </a:rPr>
              <a:t>технические меры </a:t>
            </a:r>
            <a:r>
              <a:rPr lang="ru-RU" sz="2000" dirty="0" smtClean="0">
                <a:solidFill>
                  <a:srgbClr val="00B050"/>
                </a:solidFill>
              </a:rPr>
              <a:t>для защиты законных интересов и 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2514600"/>
            <a:ext cx="60436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B050"/>
                </a:solidFill>
              </a:rPr>
              <a:t>обеспечение </a:t>
            </a:r>
            <a:r>
              <a:rPr lang="ru-RU" sz="2000" dirty="0">
                <a:solidFill>
                  <a:srgbClr val="00B050"/>
                </a:solidFill>
              </a:rPr>
              <a:t> того, </a:t>
            </a:r>
            <a:r>
              <a:rPr lang="ru-RU" sz="2000" dirty="0" smtClean="0">
                <a:solidFill>
                  <a:srgbClr val="00B050"/>
                </a:solidFill>
              </a:rPr>
              <a:t>что</a:t>
            </a:r>
            <a:endParaRPr lang="ru-RU" sz="2000" dirty="0">
              <a:solidFill>
                <a:srgbClr val="00B05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43000" y="4724400"/>
            <a:ext cx="67818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utoShape 31"/>
          <p:cNvSpPr>
            <a:spLocks noChangeArrowheads="1"/>
          </p:cNvSpPr>
          <p:nvPr/>
        </p:nvSpPr>
        <p:spPr bwMode="auto">
          <a:xfrm>
            <a:off x="381000" y="4800600"/>
            <a:ext cx="8425962" cy="1912753"/>
          </a:xfrm>
          <a:prstGeom prst="roundRect">
            <a:avLst>
              <a:gd name="adj" fmla="val 16667"/>
            </a:avLst>
          </a:prstGeom>
          <a:solidFill>
            <a:srgbClr val="EAF0F7"/>
          </a:solidFill>
          <a:ln w="9525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rgbClr val="800000"/>
              </a:buClr>
            </a:pPr>
            <a:r>
              <a:rPr lang="ru-RU" b="1" dirty="0" smtClean="0">
                <a:solidFill>
                  <a:srgbClr val="C00000"/>
                </a:solidFill>
                <a:cs typeface="Arial" charset="0"/>
              </a:rPr>
              <a:t>Технические меры должны: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800000"/>
              </a:buCl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003366"/>
                </a:solidFill>
                <a:cs typeface="Arial" charset="0"/>
              </a:rPr>
              <a:t> базироваться на достаточных научных обоснованиях и принципах, международных 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800000"/>
              </a:buClr>
            </a:pPr>
            <a:r>
              <a:rPr lang="ru-RU" sz="1400" b="1" dirty="0" smtClean="0">
                <a:solidFill>
                  <a:srgbClr val="003366"/>
                </a:solidFill>
                <a:cs typeface="Arial" charset="0"/>
              </a:rPr>
              <a:t>стандартах и рекомендациях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800000"/>
              </a:buCl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003366"/>
                </a:solidFill>
                <a:cs typeface="Arial" charset="0"/>
              </a:rPr>
              <a:t> применяться одинаково для импортируемой продукции и отечественного производства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800000"/>
              </a:buCl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003366"/>
                </a:solidFill>
                <a:cs typeface="Arial" charset="0"/>
              </a:rPr>
              <a:t> носить открытый гласный характер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800000"/>
              </a:buClr>
              <a:buFont typeface="Wingdings" pitchFamily="2" charset="2"/>
              <a:buChar char="q"/>
            </a:pPr>
            <a:r>
              <a:rPr lang="ru-RU" sz="1400" b="1" dirty="0">
                <a:solidFill>
                  <a:srgbClr val="003366"/>
                </a:solidFill>
                <a:cs typeface="Arial" charset="0"/>
              </a:rPr>
              <a:t> </a:t>
            </a:r>
            <a:r>
              <a:rPr lang="ru-RU" sz="1400" b="1" dirty="0" smtClean="0">
                <a:solidFill>
                  <a:srgbClr val="003366"/>
                </a:solidFill>
                <a:cs typeface="Arial" charset="0"/>
              </a:rPr>
              <a:t>обеспечивать прозрачность работ по стандартизации и техническому регулированию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6946" cy="101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38963304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865313" y="1545730"/>
            <a:ext cx="7211887" cy="39419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2400" b="1">
                <a:solidFill>
                  <a:schemeClr val="lt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dirty="0" smtClean="0"/>
              <a:t>государства-участники СНГ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222372" y="381000"/>
            <a:ext cx="8921628" cy="762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eaLnBrk="1" hangingPunct="1">
              <a:defRPr sz="2500" b="1">
                <a:solidFill>
                  <a:srgbClr val="0070C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r>
              <a:rPr lang="ru-RU" sz="2200" dirty="0" smtClean="0">
                <a:solidFill>
                  <a:srgbClr val="FF0000"/>
                </a:solidFill>
              </a:rPr>
              <a:t>ПУТИ ПРЕОДОЛЕНИЯ ТЕХНИЧЕСКИХ  БАРЬЕРОВ 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 </a:t>
            </a:r>
            <a:r>
              <a:rPr lang="ru-RU" sz="2200" dirty="0" smtClean="0"/>
              <a:t>ВО ВЗАИМНОЙ ТОРГОВЛЕ ГОСУДАРСТВ-УЧАСТНИКОВ СНГ</a:t>
            </a:r>
            <a:endParaRPr lang="ru-RU" sz="2200" dirty="0"/>
          </a:p>
        </p:txBody>
      </p:sp>
      <p:sp>
        <p:nvSpPr>
          <p:cNvPr id="3083" name="Прямоугольник 6"/>
          <p:cNvSpPr>
            <a:spLocks noChangeArrowheads="1"/>
          </p:cNvSpPr>
          <p:nvPr/>
        </p:nvSpPr>
        <p:spPr bwMode="auto">
          <a:xfrm>
            <a:off x="838200" y="2388195"/>
            <a:ext cx="4240087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marL="0" indent="0" algn="ctr" eaLnBrk="1" hangingPunct="1"/>
            <a:r>
              <a:rPr lang="ru-RU" altLang="ru-RU" sz="1600" dirty="0">
                <a:solidFill>
                  <a:srgbClr val="002060"/>
                </a:solidFill>
                <a:latin typeface="Arial" charset="0"/>
                <a:cs typeface="Arial" charset="0"/>
              </a:rPr>
              <a:t>особые </a:t>
            </a:r>
            <a:r>
              <a:rPr lang="ru-RU" alt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условия через</a:t>
            </a:r>
          </a:p>
          <a:p>
            <a:pPr marL="0" indent="0" algn="ctr" eaLnBrk="1" hangingPunct="1"/>
            <a:r>
              <a:rPr lang="ru-RU" alt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подписание многостороннего соглашения</a:t>
            </a:r>
            <a:endParaRPr lang="ru-RU" altLang="ru-RU" sz="16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6736556" y="2046288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634393" y="2055186"/>
            <a:ext cx="647700" cy="26193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4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6" name="Прямоугольник 1"/>
          <p:cNvSpPr>
            <a:spLocks noChangeArrowheads="1"/>
          </p:cNvSpPr>
          <p:nvPr/>
        </p:nvSpPr>
        <p:spPr bwMode="auto">
          <a:xfrm>
            <a:off x="6043612" y="2397125"/>
            <a:ext cx="2033588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marL="0" indent="0" algn="ctr" eaLnBrk="1" hangingPunct="1"/>
            <a:r>
              <a:rPr lang="ru-RU" alt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выполнение условий доступа на рынок с использованием  </a:t>
            </a:r>
            <a:r>
              <a:rPr lang="ru-RU" alt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двухсторонних соглашений</a:t>
            </a:r>
            <a:endParaRPr lang="ru-RU" altLang="ru-RU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Прямоугольник 1"/>
          <p:cNvSpPr>
            <a:spLocks noChangeArrowheads="1"/>
          </p:cNvSpPr>
          <p:nvPr/>
        </p:nvSpPr>
        <p:spPr bwMode="auto">
          <a:xfrm>
            <a:off x="865313" y="4614446"/>
            <a:ext cx="421297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marL="0" indent="0" algn="ctr" eaLnBrk="1" hangingPunct="1"/>
            <a:r>
              <a:rPr lang="ru-RU" alt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Признание результатов испытаний и сертификации</a:t>
            </a:r>
            <a:endParaRPr lang="ru-RU" altLang="ru-RU" sz="1600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2647958" y="3050192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TextBox 3"/>
          <p:cNvSpPr txBox="1">
            <a:spLocks noChangeArrowheads="1"/>
          </p:cNvSpPr>
          <p:nvPr/>
        </p:nvSpPr>
        <p:spPr bwMode="auto">
          <a:xfrm>
            <a:off x="685800" y="5626134"/>
            <a:ext cx="7696200" cy="83820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2400" b="1">
                <a:solidFill>
                  <a:schemeClr val="lt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dirty="0" smtClean="0"/>
              <a:t>поставка продукции  одной страны СНГ</a:t>
            </a:r>
            <a:br>
              <a:rPr lang="ru-RU" dirty="0" smtClean="0"/>
            </a:br>
            <a:r>
              <a:rPr lang="ru-RU" dirty="0" smtClean="0"/>
              <a:t>на рынок другой страны СНГ </a:t>
            </a:r>
          </a:p>
        </p:txBody>
      </p:sp>
      <p:sp>
        <p:nvSpPr>
          <p:cNvPr id="25" name="Стрелка вниз 24"/>
          <p:cNvSpPr/>
          <p:nvPr/>
        </p:nvSpPr>
        <p:spPr>
          <a:xfrm>
            <a:off x="2647958" y="4277903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865313" y="5181600"/>
            <a:ext cx="721188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29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" name="Прямоугольник 1"/>
          <p:cNvSpPr>
            <a:spLocks noChangeArrowheads="1"/>
          </p:cNvSpPr>
          <p:nvPr/>
        </p:nvSpPr>
        <p:spPr bwMode="auto">
          <a:xfrm>
            <a:off x="136650" y="1143000"/>
            <a:ext cx="1457325" cy="33972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>
                <a:solidFill>
                  <a:srgbClr val="C00000"/>
                </a:solidFill>
                <a:latin typeface="Arial" charset="0"/>
                <a:cs typeface="Arial" charset="0"/>
              </a:rPr>
              <a:t>с 1992 года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6702344" y="5313905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51765" y="3394501"/>
            <a:ext cx="4240087" cy="830997"/>
          </a:xfrm>
          <a:prstGeom prst="rect">
            <a:avLst/>
          </a:prstGeom>
          <a:solidFill>
            <a:srgbClr val="C1EFFF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C00000"/>
                </a:solidFill>
                <a:cs typeface="Arial" panose="020B0604020202020204" pitchFamily="34" charset="0"/>
              </a:rPr>
              <a:t>Соглашение о принципах проведения и взаимном признании работ по сертификации </a:t>
            </a:r>
            <a:r>
              <a:rPr lang="ru-RU" sz="1600" dirty="0" smtClean="0">
                <a:solidFill>
                  <a:srgbClr val="C00000"/>
                </a:solidFill>
                <a:cs typeface="Arial" panose="020B0604020202020204" pitchFamily="34" charset="0"/>
              </a:rPr>
              <a:t>(</a:t>
            </a:r>
            <a:r>
              <a:rPr lang="ru-RU" sz="1600" dirty="0">
                <a:solidFill>
                  <a:srgbClr val="C00000"/>
                </a:solidFill>
                <a:cs typeface="Arial" panose="020B0604020202020204" pitchFamily="34" charset="0"/>
              </a:rPr>
              <a:t>Краснодар, </a:t>
            </a:r>
            <a:r>
              <a:rPr lang="ru-RU" sz="1600" dirty="0" smtClean="0">
                <a:solidFill>
                  <a:srgbClr val="C00000"/>
                </a:solidFill>
                <a:cs typeface="Arial" panose="020B0604020202020204" pitchFamily="34" charset="0"/>
              </a:rPr>
              <a:t>04.06.1992)</a:t>
            </a:r>
            <a:endParaRPr lang="ru-RU" sz="16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2634393" y="5265202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6702344" y="4473542"/>
            <a:ext cx="647700" cy="2635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856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0"/>
          <p:cNvSpPr txBox="1">
            <a:spLocks noChangeArrowheads="1"/>
          </p:cNvSpPr>
          <p:nvPr/>
        </p:nvSpPr>
        <p:spPr bwMode="auto">
          <a:xfrm>
            <a:off x="107950" y="463550"/>
            <a:ext cx="9036050" cy="679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eaLnBrk="1" hangingPunct="1">
              <a:defRPr sz="2500" b="1">
                <a:solidFill>
                  <a:srgbClr val="0070C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r>
              <a:rPr lang="ru-RU" sz="2400" dirty="0"/>
              <a:t>ДЕЙСТВУЮЩИЕ МЕХАНИЗМЫ УСТРАНЕНИЯ ТЕХНИЧЕСКИХ БАРЬЕРОВ В ТОРГОВЛЕ В РАМКАХ СНГ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4065018080"/>
              </p:ext>
            </p:extLst>
          </p:nvPr>
        </p:nvGraphicFramePr>
        <p:xfrm>
          <a:off x="0" y="1771043"/>
          <a:ext cx="3558479" cy="3766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341" name="Text Box 2"/>
          <p:cNvSpPr txBox="1">
            <a:spLocks noChangeArrowheads="1"/>
          </p:cNvSpPr>
          <p:nvPr/>
        </p:nvSpPr>
        <p:spPr bwMode="auto">
          <a:xfrm>
            <a:off x="3657600" y="1447800"/>
            <a:ext cx="5335588" cy="21421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spcBef>
                <a:spcPct val="60000"/>
              </a:spcBef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altLang="ru-RU" b="1" dirty="0" smtClean="0">
                <a:solidFill>
                  <a:srgbClr val="003399"/>
                </a:solidFill>
                <a:latin typeface="Arial" charset="0"/>
              </a:rPr>
              <a:t>  </a:t>
            </a:r>
            <a:r>
              <a:rPr lang="ru-RU" altLang="ru-RU" sz="1600" b="1" dirty="0" smtClean="0">
                <a:solidFill>
                  <a:srgbClr val="002060"/>
                </a:solidFill>
                <a:latin typeface="Arial" charset="0"/>
              </a:rPr>
              <a:t>применение </a:t>
            </a:r>
            <a:r>
              <a:rPr lang="ru-RU" altLang="ru-RU" sz="1600" b="1" dirty="0" smtClean="0">
                <a:solidFill>
                  <a:srgbClr val="800000"/>
                </a:solidFill>
                <a:latin typeface="Arial" charset="0"/>
              </a:rPr>
              <a:t>ГОСТ в качестве межгосударственных</a:t>
            </a:r>
          </a:p>
          <a:p>
            <a:pPr>
              <a:spcBef>
                <a:spcPct val="60000"/>
              </a:spcBef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altLang="ru-RU" sz="1600" b="1" dirty="0" smtClean="0">
                <a:solidFill>
                  <a:srgbClr val="003399"/>
                </a:solidFill>
                <a:latin typeface="Arial" charset="0"/>
              </a:rPr>
              <a:t>  </a:t>
            </a:r>
            <a:r>
              <a:rPr lang="ru-RU" altLang="ru-RU" sz="1600" b="1" dirty="0" smtClean="0">
                <a:solidFill>
                  <a:srgbClr val="002060"/>
                </a:solidFill>
                <a:latin typeface="Arial" charset="0"/>
              </a:rPr>
              <a:t>принятие </a:t>
            </a:r>
            <a:r>
              <a:rPr lang="ru-RU" altLang="ru-RU" sz="1600" b="1" dirty="0" smtClean="0">
                <a:solidFill>
                  <a:srgbClr val="800000"/>
                </a:solidFill>
                <a:latin typeface="Arial" charset="0"/>
              </a:rPr>
              <a:t>общих правил проведения работ</a:t>
            </a:r>
            <a:r>
              <a:rPr lang="ru-RU" altLang="ru-RU" sz="1600" b="1" dirty="0" smtClean="0">
                <a:solidFill>
                  <a:srgbClr val="003399"/>
                </a:solidFill>
                <a:latin typeface="Arial" charset="0"/>
              </a:rPr>
              <a:t> </a:t>
            </a:r>
            <a:r>
              <a:rPr lang="ru-RU" altLang="ru-RU" sz="1600" b="1" dirty="0" smtClean="0">
                <a:solidFill>
                  <a:srgbClr val="002060"/>
                </a:solidFill>
                <a:latin typeface="Arial" charset="0"/>
              </a:rPr>
              <a:t>по стандартизации, метрологии и сертификации</a:t>
            </a:r>
          </a:p>
          <a:p>
            <a:pPr>
              <a:spcBef>
                <a:spcPct val="60000"/>
              </a:spcBef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altLang="ru-RU" sz="1600" b="1" dirty="0" smtClean="0">
                <a:solidFill>
                  <a:srgbClr val="003399"/>
                </a:solidFill>
                <a:latin typeface="Arial" charset="0"/>
              </a:rPr>
              <a:t>  </a:t>
            </a:r>
            <a:r>
              <a:rPr lang="ru-RU" altLang="ru-RU" sz="1600" b="1" dirty="0" smtClean="0">
                <a:solidFill>
                  <a:srgbClr val="002060"/>
                </a:solidFill>
                <a:latin typeface="Arial" charset="0"/>
              </a:rPr>
              <a:t>установление </a:t>
            </a:r>
            <a:r>
              <a:rPr lang="ru-RU" altLang="ru-RU" sz="1600" b="1" dirty="0" smtClean="0">
                <a:solidFill>
                  <a:srgbClr val="800000"/>
                </a:solidFill>
                <a:latin typeface="Arial" charset="0"/>
              </a:rPr>
              <a:t>единых обязательных требований к продукции </a:t>
            </a:r>
            <a:r>
              <a:rPr lang="ru-RU" altLang="ru-RU" sz="1600" b="1" dirty="0" smtClean="0">
                <a:solidFill>
                  <a:srgbClr val="002060"/>
                </a:solidFill>
                <a:latin typeface="Arial" charset="0"/>
              </a:rPr>
              <a:t>(услугам),  а также</a:t>
            </a:r>
            <a:r>
              <a:rPr lang="ru-RU" altLang="ru-RU" sz="1600" b="1" dirty="0" smtClean="0">
                <a:solidFill>
                  <a:srgbClr val="003399"/>
                </a:solidFill>
                <a:latin typeface="Arial" charset="0"/>
              </a:rPr>
              <a:t> </a:t>
            </a:r>
            <a:r>
              <a:rPr lang="ru-RU" altLang="ru-RU" sz="1600" b="1" dirty="0" smtClean="0">
                <a:solidFill>
                  <a:srgbClr val="800000"/>
                </a:solidFill>
                <a:latin typeface="Arial" charset="0"/>
              </a:rPr>
              <a:t>единых методов испытаний</a:t>
            </a:r>
          </a:p>
        </p:txBody>
      </p:sp>
      <p:sp>
        <p:nvSpPr>
          <p:cNvPr id="5126" name="Text Box 2"/>
          <p:cNvSpPr txBox="1">
            <a:spLocks noChangeArrowheads="1"/>
          </p:cNvSpPr>
          <p:nvPr/>
        </p:nvSpPr>
        <p:spPr bwMode="auto">
          <a:xfrm>
            <a:off x="3657600" y="4038600"/>
            <a:ext cx="5296001" cy="1107996"/>
          </a:xfrm>
          <a:prstGeom prst="rect">
            <a:avLst/>
          </a:prstGeom>
          <a:solidFill>
            <a:srgbClr val="FF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  <a:buClr>
                <a:srgbClr val="800000"/>
              </a:buClr>
              <a:buSzPct val="120000"/>
              <a:buFont typeface="Wingdings" pitchFamily="2" charset="2"/>
              <a:buChar char="§"/>
            </a:pPr>
            <a:r>
              <a:rPr lang="ru-RU" altLang="ru-RU" sz="1600" b="1" dirty="0">
                <a:solidFill>
                  <a:srgbClr val="003399"/>
                </a:solidFill>
                <a:latin typeface="Arial" charset="0"/>
              </a:rPr>
              <a:t>  </a:t>
            </a:r>
            <a:r>
              <a:rPr lang="ru-RU" altLang="ru-RU" sz="1600" b="1" dirty="0">
                <a:solidFill>
                  <a:srgbClr val="002060"/>
                </a:solidFill>
                <a:latin typeface="Arial" charset="0"/>
              </a:rPr>
              <a:t>взаимное признание сертификатов соответствия на взаимопоставляемую продукцию, изготовленную в государствах- участниках СНГ</a:t>
            </a:r>
            <a:endParaRPr lang="ru-RU" altLang="ru-RU" sz="16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5127" name="Прямоугольник 1"/>
          <p:cNvSpPr>
            <a:spLocks noChangeArrowheads="1"/>
          </p:cNvSpPr>
          <p:nvPr/>
        </p:nvSpPr>
        <p:spPr bwMode="auto">
          <a:xfrm>
            <a:off x="642256" y="1262835"/>
            <a:ext cx="1457325" cy="33972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>
                <a:solidFill>
                  <a:srgbClr val="C00000"/>
                </a:solidFill>
                <a:latin typeface="Arial" charset="0"/>
                <a:cs typeface="Arial" charset="0"/>
              </a:rPr>
              <a:t>с 1992 года</a:t>
            </a:r>
          </a:p>
        </p:txBody>
      </p:sp>
      <p:sp>
        <p:nvSpPr>
          <p:cNvPr id="15369" name="Rectangle 30"/>
          <p:cNvSpPr>
            <a:spLocks noChangeArrowheads="1"/>
          </p:cNvSpPr>
          <p:nvPr/>
        </p:nvSpPr>
        <p:spPr bwMode="auto">
          <a:xfrm>
            <a:off x="685800" y="5715000"/>
            <a:ext cx="792480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dirty="0" smtClean="0">
                <a:solidFill>
                  <a:srgbClr val="800000"/>
                </a:solidFill>
                <a:latin typeface="Arial" charset="0"/>
                <a:cs typeface="Arial" charset="0"/>
              </a:rPr>
              <a:t>Упрощенные процедуры допуска продукции стран СНГ на рынок через признание сертификатов и протоколов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5410200" y="5281272"/>
            <a:ext cx="533400" cy="3762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5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Стрелка вниз 12"/>
          <p:cNvSpPr/>
          <p:nvPr/>
        </p:nvSpPr>
        <p:spPr>
          <a:xfrm>
            <a:off x="5334000" y="3662362"/>
            <a:ext cx="533400" cy="376238"/>
          </a:xfrm>
          <a:prstGeom prst="downArrow">
            <a:avLst/>
          </a:prstGeom>
          <a:solidFill>
            <a:srgbClr val="797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121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TextBox 8"/>
          <p:cNvSpPr txBox="1">
            <a:spLocks noChangeArrowheads="1"/>
          </p:cNvSpPr>
          <p:nvPr/>
        </p:nvSpPr>
        <p:spPr bwMode="auto">
          <a:xfrm>
            <a:off x="2380256" y="934794"/>
            <a:ext cx="3160363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None/>
            </a:pPr>
            <a:r>
              <a:rPr lang="ru-RU" altLang="ru-RU" sz="2000" b="1" dirty="0" smtClean="0">
                <a:solidFill>
                  <a:srgbClr val="003366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Насчитывает </a:t>
            </a:r>
            <a:r>
              <a:rPr lang="ru-RU" altLang="ru-RU" sz="2000" b="1" dirty="0" smtClean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25 048 ГОСТ</a:t>
            </a:r>
            <a:endParaRPr lang="ru-RU" altLang="ru-RU" sz="2000" b="1" dirty="0">
              <a:solidFill>
                <a:srgbClr val="003366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79234" name="Text Box 3"/>
          <p:cNvSpPr txBox="1">
            <a:spLocks noChangeArrowheads="1"/>
          </p:cNvSpPr>
          <p:nvPr/>
        </p:nvSpPr>
        <p:spPr bwMode="auto">
          <a:xfrm>
            <a:off x="1066801" y="359928"/>
            <a:ext cx="8229599" cy="477054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2500" b="1">
                <a:solidFill>
                  <a:srgbClr val="0070C0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ru-RU" altLang="ru-RU" sz="2400" dirty="0" smtClean="0"/>
              <a:t>МЕЖГОСУДАРСТВЕННАЯ СТАНДАРТИЗАЦИЯ </a:t>
            </a:r>
            <a:endParaRPr lang="ru-RU" altLang="ru-RU" sz="2400" dirty="0"/>
          </a:p>
        </p:txBody>
      </p:sp>
      <p:sp>
        <p:nvSpPr>
          <p:cNvPr id="179235" name="Прямоугольник 4"/>
          <p:cNvSpPr>
            <a:spLocks noChangeArrowheads="1"/>
          </p:cNvSpPr>
          <p:nvPr/>
        </p:nvSpPr>
        <p:spPr bwMode="auto">
          <a:xfrm>
            <a:off x="5486400" y="1246187"/>
            <a:ext cx="36869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 b="1" dirty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Разработка </a:t>
            </a:r>
            <a:r>
              <a:rPr lang="ru-RU" altLang="ru-RU" sz="2000" b="1" dirty="0" smtClean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ГОСТ</a:t>
            </a:r>
            <a:endParaRPr lang="ru-RU" altLang="ru-RU" sz="2000" b="1" dirty="0">
              <a:solidFill>
                <a:srgbClr val="8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79236" name="Прямоугольник 4"/>
          <p:cNvSpPr>
            <a:spLocks noChangeArrowheads="1"/>
          </p:cNvSpPr>
          <p:nvPr/>
        </p:nvSpPr>
        <p:spPr bwMode="auto">
          <a:xfrm>
            <a:off x="5013080" y="6182380"/>
            <a:ext cx="41309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dirty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Основные </a:t>
            </a:r>
            <a:r>
              <a:rPr lang="ru-RU" altLang="ru-RU" sz="1400" b="1" dirty="0" smtClean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разработчики – </a:t>
            </a:r>
            <a:endParaRPr lang="ru-RU" altLang="ru-RU" sz="1400" b="1" dirty="0">
              <a:solidFill>
                <a:srgbClr val="8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dirty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Российская Федерация, Республика Беларусь, Республика Казахстан </a:t>
            </a:r>
          </a:p>
        </p:txBody>
      </p:sp>
      <p:graphicFrame>
        <p:nvGraphicFramePr>
          <p:cNvPr id="179237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86336417"/>
              </p:ext>
            </p:extLst>
          </p:nvPr>
        </p:nvGraphicFramePr>
        <p:xfrm>
          <a:off x="5486400" y="2209800"/>
          <a:ext cx="3810000" cy="3709987"/>
        </p:xfrm>
        <a:graphic>
          <a:graphicData uri="http://schemas.openxmlformats.org/presentationml/2006/ole">
            <p:oleObj spid="_x0000_s1291" name="Диаграмма" r:id="rId4" imgW="6663506" imgH="3718882" progId="Excel.Sheet.8">
              <p:embed/>
            </p:oleObj>
          </a:graphicData>
        </a:graphic>
      </p:graphicFrame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75478162"/>
              </p:ext>
            </p:extLst>
          </p:nvPr>
        </p:nvGraphicFramePr>
        <p:xfrm>
          <a:off x="0" y="1348983"/>
          <a:ext cx="5715000" cy="4894262"/>
        </p:xfrm>
        <a:graphic>
          <a:graphicData uri="http://schemas.openxmlformats.org/presentationml/2006/ole">
            <p:oleObj spid="_x0000_s1292" name="Диаграмма" r:id="rId5" imgW="9163082" imgH="4901609" progId="Excel.Sheet.8">
              <p:embed/>
            </p:oleObj>
          </a:graphicData>
        </a:graphic>
      </p:graphicFrame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108438" y="6150114"/>
            <a:ext cx="46159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None/>
            </a:pPr>
            <a:r>
              <a:rPr lang="ru-RU" altLang="ru-RU" sz="1600" b="1" dirty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Общий уровень </a:t>
            </a:r>
            <a:r>
              <a:rPr lang="ru-RU" altLang="ru-RU" sz="1600" b="1" dirty="0" smtClean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гармонизации ГОСТ </a:t>
            </a:r>
          </a:p>
          <a:p>
            <a:pPr algn="ctr">
              <a:spcBef>
                <a:spcPct val="0"/>
              </a:spcBef>
              <a:buClrTx/>
              <a:buNone/>
            </a:pPr>
            <a:r>
              <a:rPr lang="ru-RU" altLang="ru-RU" sz="1600" b="1" dirty="0" smtClean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 </a:t>
            </a:r>
            <a:r>
              <a:rPr lang="en-US" altLang="ru-RU" sz="1600" b="1" dirty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ISO, IEC, </a:t>
            </a:r>
            <a:r>
              <a:rPr lang="en-US" altLang="ru-RU" sz="16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EN</a:t>
            </a:r>
            <a:r>
              <a:rPr lang="ru-RU" altLang="ru-RU" sz="1600" b="1" dirty="0" smtClean="0">
                <a:solidFill>
                  <a:srgbClr val="2862AA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altLang="ru-RU" sz="1600" b="1" dirty="0" smtClean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– </a:t>
            </a:r>
            <a:r>
              <a:rPr lang="ru-RU" altLang="ru-RU" sz="1600" b="1" dirty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21 %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6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-76200" y="914400"/>
            <a:ext cx="2514600" cy="477054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2500" b="1">
                <a:solidFill>
                  <a:srgbClr val="0070C0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ru-RU" altLang="ru-RU" dirty="0">
                <a:solidFill>
                  <a:srgbClr val="00B050"/>
                </a:solidFill>
              </a:rPr>
              <a:t>ФОНД </a:t>
            </a:r>
            <a:r>
              <a:rPr lang="ru-RU" altLang="ru-RU" dirty="0" smtClean="0">
                <a:solidFill>
                  <a:srgbClr val="00B050"/>
                </a:solidFill>
              </a:rPr>
              <a:t>ГОСТ </a:t>
            </a:r>
            <a:endParaRPr lang="ru-RU" altLang="ru-RU" dirty="0">
              <a:solidFill>
                <a:srgbClr val="00B050"/>
              </a:solidFill>
            </a:endParaRPr>
          </a:p>
        </p:txBody>
      </p:sp>
      <p:grpSp>
        <p:nvGrpSpPr>
          <p:cNvPr id="15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86934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Группа 9"/>
          <p:cNvGrpSpPr>
            <a:grpSpLocks/>
          </p:cNvGrpSpPr>
          <p:nvPr/>
        </p:nvGrpSpPr>
        <p:grpSpPr bwMode="auto">
          <a:xfrm>
            <a:off x="5004048" y="3941343"/>
            <a:ext cx="3643775" cy="2764257"/>
            <a:chOff x="2271007" y="2139950"/>
            <a:chExt cx="5092873" cy="3719731"/>
          </a:xfrm>
        </p:grpSpPr>
        <p:sp>
          <p:nvSpPr>
            <p:cNvPr id="11" name="Овал 10"/>
            <p:cNvSpPr/>
            <p:nvPr/>
          </p:nvSpPr>
          <p:spPr>
            <a:xfrm>
              <a:off x="2630557" y="2493730"/>
              <a:ext cx="4536353" cy="3147265"/>
            </a:xfrm>
            <a:prstGeom prst="ellipse">
              <a:avLst/>
            </a:prstGeom>
            <a:noFill/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07" name="TextBox 5"/>
            <p:cNvSpPr txBox="1">
              <a:spLocks noChangeArrowheads="1"/>
            </p:cNvSpPr>
            <p:nvPr/>
          </p:nvSpPr>
          <p:spPr bwMode="auto">
            <a:xfrm>
              <a:off x="4264608" y="2139950"/>
              <a:ext cx="1073289" cy="786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9pPr>
            </a:lstStyle>
            <a:p>
              <a:pPr algn="ctr" eaLnBrk="1" hangingPunct="1"/>
              <a:r>
                <a:rPr lang="ru-RU" sz="1600" b="1" i="1" dirty="0" smtClean="0">
                  <a:solidFill>
                    <a:srgbClr val="FF0000"/>
                  </a:solidFill>
                  <a:latin typeface="Arial" charset="0"/>
                  <a:cs typeface="Arial" charset="0"/>
                </a:rPr>
                <a:t>25048 </a:t>
              </a:r>
              <a:r>
                <a:rPr lang="ru-RU" sz="1600" b="1" i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/>
              </a:r>
              <a:br>
                <a:rPr lang="ru-RU" sz="1600" b="1" i="1" dirty="0">
                  <a:solidFill>
                    <a:srgbClr val="FF0000"/>
                  </a:solidFill>
                  <a:latin typeface="Arial" charset="0"/>
                  <a:cs typeface="Arial" charset="0"/>
                </a:rPr>
              </a:br>
              <a:r>
                <a:rPr lang="ru-RU" sz="1600" b="1" i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ГОСТ </a:t>
              </a:r>
            </a:p>
          </p:txBody>
        </p:sp>
        <p:sp>
          <p:nvSpPr>
            <p:cNvPr id="15408" name="TextBox 6"/>
            <p:cNvSpPr txBox="1">
              <a:spLocks noChangeArrowheads="1"/>
            </p:cNvSpPr>
            <p:nvPr/>
          </p:nvSpPr>
          <p:spPr bwMode="auto">
            <a:xfrm>
              <a:off x="2271007" y="3287493"/>
              <a:ext cx="1071277" cy="786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9pPr>
            </a:lstStyle>
            <a:p>
              <a:pPr algn="ctr" eaLnBrk="1" hangingPunct="1"/>
              <a:r>
                <a:rPr lang="ru-RU" sz="1600" b="1" dirty="0" smtClean="0">
                  <a:solidFill>
                    <a:srgbClr val="C00000"/>
                  </a:solidFill>
                  <a:latin typeface="Arial" charset="0"/>
                  <a:cs typeface="Arial" charset="0"/>
                </a:rPr>
                <a:t>4829</a:t>
              </a:r>
              <a:r>
                <a:rPr lang="ru-RU" sz="1600" b="1" dirty="0">
                  <a:solidFill>
                    <a:srgbClr val="800000"/>
                  </a:solidFill>
                  <a:latin typeface="Arial" charset="0"/>
                  <a:cs typeface="Arial" charset="0"/>
                </a:rPr>
                <a:t/>
              </a:r>
              <a:br>
                <a:rPr lang="ru-RU" sz="1600" b="1" dirty="0">
                  <a:solidFill>
                    <a:srgbClr val="800000"/>
                  </a:solidFill>
                  <a:latin typeface="Arial" charset="0"/>
                  <a:cs typeface="Arial" charset="0"/>
                </a:rPr>
              </a:br>
              <a:r>
                <a:rPr lang="ru-RU" sz="1600" b="1" dirty="0">
                  <a:solidFill>
                    <a:srgbClr val="003366"/>
                  </a:solidFill>
                  <a:latin typeface="Arial" charset="0"/>
                  <a:cs typeface="Arial" charset="0"/>
                </a:rPr>
                <a:t>СТБ</a:t>
              </a:r>
              <a:r>
                <a:rPr lang="ru-RU" sz="1600" b="1" dirty="0">
                  <a:solidFill>
                    <a:srgbClr val="0070C0"/>
                  </a:solidFill>
                  <a:latin typeface="Arial" charset="0"/>
                  <a:cs typeface="Arial" charset="0"/>
                </a:rPr>
                <a:t> </a:t>
              </a:r>
            </a:p>
          </p:txBody>
        </p:sp>
        <p:sp>
          <p:nvSpPr>
            <p:cNvPr id="15409" name="TextBox 7"/>
            <p:cNvSpPr txBox="1">
              <a:spLocks noChangeArrowheads="1"/>
            </p:cNvSpPr>
            <p:nvPr/>
          </p:nvSpPr>
          <p:spPr bwMode="auto">
            <a:xfrm>
              <a:off x="3374222" y="5072777"/>
              <a:ext cx="1071279" cy="786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9pPr>
            </a:lstStyle>
            <a:p>
              <a:pPr algn="ctr" eaLnBrk="1" hangingPunct="1"/>
              <a:r>
                <a:rPr lang="ru-RU" sz="1600" b="1" dirty="0" smtClean="0">
                  <a:solidFill>
                    <a:srgbClr val="C00000"/>
                  </a:solidFill>
                  <a:latin typeface="Arial" charset="0"/>
                  <a:cs typeface="Arial" charset="0"/>
                </a:rPr>
                <a:t>15680</a:t>
              </a:r>
              <a:r>
                <a:rPr lang="ru-RU" sz="1600" b="1" dirty="0" smtClean="0">
                  <a:solidFill>
                    <a:srgbClr val="003366"/>
                  </a:solidFill>
                  <a:latin typeface="Arial" charset="0"/>
                  <a:cs typeface="Arial" charset="0"/>
                </a:rPr>
                <a:t>ДСТУ</a:t>
              </a:r>
              <a:r>
                <a:rPr lang="ru-RU" sz="1600" b="1" dirty="0" smtClean="0">
                  <a:solidFill>
                    <a:srgbClr val="0070C0"/>
                  </a:solidFill>
                  <a:latin typeface="Arial" charset="0"/>
                  <a:cs typeface="Arial" charset="0"/>
                </a:rPr>
                <a:t> </a:t>
              </a:r>
              <a:endParaRPr lang="ru-RU" sz="1600" b="1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410" name="TextBox 8"/>
            <p:cNvSpPr txBox="1">
              <a:spLocks noChangeArrowheads="1"/>
            </p:cNvSpPr>
            <p:nvPr/>
          </p:nvSpPr>
          <p:spPr bwMode="auto">
            <a:xfrm>
              <a:off x="5416117" y="5043718"/>
              <a:ext cx="1069269" cy="786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9pPr>
            </a:lstStyle>
            <a:p>
              <a:pPr algn="ctr" eaLnBrk="1" hangingPunct="1"/>
              <a:r>
                <a:rPr lang="ru-RU" sz="1600" b="1" dirty="0" smtClean="0">
                  <a:solidFill>
                    <a:srgbClr val="C00000"/>
                  </a:solidFill>
                  <a:latin typeface="Arial" charset="0"/>
                  <a:cs typeface="Arial" charset="0"/>
                </a:rPr>
                <a:t>5190</a:t>
              </a:r>
              <a:r>
                <a:rPr lang="ru-RU" sz="1600" b="1" dirty="0">
                  <a:solidFill>
                    <a:srgbClr val="800000"/>
                  </a:solidFill>
                  <a:latin typeface="Arial" charset="0"/>
                  <a:cs typeface="Arial" charset="0"/>
                </a:rPr>
                <a:t/>
              </a:r>
              <a:br>
                <a:rPr lang="ru-RU" sz="1600" b="1" dirty="0">
                  <a:solidFill>
                    <a:srgbClr val="800000"/>
                  </a:solidFill>
                  <a:latin typeface="Arial" charset="0"/>
                  <a:cs typeface="Arial" charset="0"/>
                </a:rPr>
              </a:br>
              <a:r>
                <a:rPr lang="ru-RU" sz="1600" b="1" dirty="0">
                  <a:solidFill>
                    <a:srgbClr val="003366"/>
                  </a:solidFill>
                  <a:latin typeface="Arial" charset="0"/>
                  <a:cs typeface="Arial" charset="0"/>
                </a:rPr>
                <a:t>СТ РК</a:t>
              </a:r>
              <a:r>
                <a:rPr lang="ru-RU" sz="1600" b="1" dirty="0">
                  <a:solidFill>
                    <a:srgbClr val="0070C0"/>
                  </a:solidFill>
                  <a:latin typeface="Arial" charset="0"/>
                  <a:cs typeface="Arial" charset="0"/>
                </a:rPr>
                <a:t> </a:t>
              </a:r>
            </a:p>
          </p:txBody>
        </p:sp>
        <p:sp>
          <p:nvSpPr>
            <p:cNvPr id="15411" name="TextBox 9"/>
            <p:cNvSpPr txBox="1">
              <a:spLocks noChangeArrowheads="1"/>
            </p:cNvSpPr>
            <p:nvPr/>
          </p:nvSpPr>
          <p:spPr bwMode="auto">
            <a:xfrm>
              <a:off x="6075531" y="3187223"/>
              <a:ext cx="1288349" cy="786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eorgi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pitchFamily="18" charset="0"/>
                </a:defRPr>
              </a:lvl9pPr>
            </a:lstStyle>
            <a:p>
              <a:pPr algn="ctr" eaLnBrk="1" hangingPunct="1"/>
              <a:r>
                <a:rPr lang="ru-RU" sz="1600" b="1" dirty="0" smtClean="0">
                  <a:solidFill>
                    <a:srgbClr val="C00000"/>
                  </a:solidFill>
                  <a:latin typeface="Arial" charset="0"/>
                  <a:cs typeface="Arial" charset="0"/>
                </a:rPr>
                <a:t>8775</a:t>
              </a:r>
            </a:p>
            <a:p>
              <a:pPr algn="ctr" eaLnBrk="1" hangingPunct="1"/>
              <a:r>
                <a:rPr lang="ru-RU" sz="1600" b="1" dirty="0" smtClean="0">
                  <a:solidFill>
                    <a:srgbClr val="003366"/>
                  </a:solidFill>
                  <a:latin typeface="Arial" charset="0"/>
                  <a:cs typeface="Arial" charset="0"/>
                </a:rPr>
                <a:t>ГОСТ </a:t>
              </a:r>
              <a:r>
                <a:rPr lang="ru-RU" sz="1600" b="1" dirty="0">
                  <a:solidFill>
                    <a:srgbClr val="003366"/>
                  </a:solidFill>
                  <a:latin typeface="Arial" charset="0"/>
                  <a:cs typeface="Arial" charset="0"/>
                </a:rPr>
                <a:t>Р</a:t>
              </a:r>
              <a:r>
                <a:rPr lang="ru-RU" sz="1600" b="1" dirty="0">
                  <a:solidFill>
                    <a:srgbClr val="0070C0"/>
                  </a:solidFill>
                  <a:latin typeface="Arial" charset="0"/>
                  <a:cs typeface="Arial" charset="0"/>
                </a:rPr>
                <a:t> </a:t>
              </a:r>
            </a:p>
          </p:txBody>
        </p:sp>
      </p:grpSp>
      <p:graphicFrame>
        <p:nvGraphicFramePr>
          <p:cNvPr id="10291" name="Group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720416"/>
              </p:ext>
            </p:extLst>
          </p:nvPr>
        </p:nvGraphicFramePr>
        <p:xfrm>
          <a:off x="323527" y="3785083"/>
          <a:ext cx="4263553" cy="299671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846845"/>
                <a:gridCol w="2416708"/>
              </a:tblGrid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Страна (интеграционное образование)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Кол-во технических регламентов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7030A0"/>
                    </a:solidFill>
                  </a:tcPr>
                </a:tc>
              </a:tr>
              <a:tr h="243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Армения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2416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Беларусь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2416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Казахстан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239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Кыргызстан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270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Молдова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82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2155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Россия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2155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Таджикистан</a:t>
                      </a: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2216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Узбекистан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2333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Украина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/>
                </a:tc>
              </a:tr>
              <a:tr h="2333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Arial" charset="0"/>
                        </a:rPr>
                        <a:t>ТС (ЕАЭС)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Arial" charset="0"/>
                        </a:rPr>
                        <a:t>42</a:t>
                      </a:r>
                    </a:p>
                  </a:txBody>
                  <a:tcPr marL="68580" marR="68580" marT="0" marB="0" anchor="ctr" horzOverflow="overflow"/>
                </a:tc>
              </a:tr>
            </a:tbl>
          </a:graphicData>
        </a:graphic>
      </p:graphicFrame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415925" y="1772816"/>
            <a:ext cx="2519363" cy="768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1500" b="1" dirty="0">
                <a:solidFill>
                  <a:schemeClr val="bg1"/>
                </a:solidFill>
                <a:latin typeface="Arial" charset="0"/>
                <a:cs typeface="Arial" charset="0"/>
              </a:rPr>
              <a:t>разные объекты </a:t>
            </a:r>
          </a:p>
          <a:p>
            <a:pPr algn="ctr" eaLnBrk="1" hangingPunct="1"/>
            <a:r>
              <a:rPr lang="ru-RU" sz="1500" b="1" dirty="0">
                <a:solidFill>
                  <a:schemeClr val="bg1"/>
                </a:solidFill>
                <a:latin typeface="Arial" charset="0"/>
                <a:cs typeface="Arial" charset="0"/>
              </a:rPr>
              <a:t>технического </a:t>
            </a:r>
          </a:p>
          <a:p>
            <a:pPr algn="ctr" eaLnBrk="1" hangingPunct="1"/>
            <a:r>
              <a:rPr lang="ru-RU" sz="1500" b="1" dirty="0">
                <a:solidFill>
                  <a:schemeClr val="bg1"/>
                </a:solidFill>
                <a:latin typeface="Arial" charset="0"/>
                <a:cs typeface="Arial" charset="0"/>
              </a:rPr>
              <a:t>регулирования </a:t>
            </a:r>
          </a:p>
        </p:txBody>
      </p:sp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6319838" y="1772816"/>
            <a:ext cx="2298700" cy="768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1500" b="1" dirty="0">
                <a:solidFill>
                  <a:schemeClr val="bg1"/>
                </a:solidFill>
                <a:latin typeface="Arial" charset="0"/>
                <a:cs typeface="Arial" charset="0"/>
              </a:rPr>
              <a:t>разные формы оценки </a:t>
            </a:r>
          </a:p>
          <a:p>
            <a:pPr algn="ctr" eaLnBrk="1" hangingPunct="1"/>
            <a:r>
              <a:rPr lang="ru-RU" sz="1500" b="1" dirty="0">
                <a:solidFill>
                  <a:schemeClr val="bg1"/>
                </a:solidFill>
                <a:latin typeface="Arial" charset="0"/>
                <a:cs typeface="Arial" charset="0"/>
              </a:rPr>
              <a:t>соответствия объектов</a:t>
            </a:r>
          </a:p>
        </p:txBody>
      </p:sp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3511550" y="1919559"/>
            <a:ext cx="2301875" cy="1080120"/>
          </a:xfrm>
          <a:prstGeom prst="rect">
            <a:avLst/>
          </a:prstGeom>
          <a:solidFill>
            <a:srgbClr val="D3DFEE"/>
          </a:solidFill>
          <a:ln w="19050">
            <a:solidFill>
              <a:srgbClr val="003A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1500" b="1" dirty="0" smtClean="0">
                <a:solidFill>
                  <a:srgbClr val="003366"/>
                </a:solidFill>
                <a:latin typeface="Arial" charset="0"/>
                <a:cs typeface="Arial" charset="0"/>
              </a:rPr>
              <a:t>отличающиеся </a:t>
            </a:r>
            <a:br>
              <a:rPr lang="ru-RU" sz="1500" b="1" dirty="0" smtClean="0">
                <a:solidFill>
                  <a:srgbClr val="003366"/>
                </a:solidFill>
                <a:latin typeface="Arial" charset="0"/>
                <a:cs typeface="Arial" charset="0"/>
              </a:rPr>
            </a:br>
            <a:r>
              <a:rPr lang="ru-RU" sz="1500" b="1" dirty="0" smtClean="0">
                <a:solidFill>
                  <a:srgbClr val="003366"/>
                </a:solidFill>
                <a:latin typeface="Arial" charset="0"/>
                <a:cs typeface="Arial" charset="0"/>
              </a:rPr>
              <a:t> требования </a:t>
            </a:r>
            <a:r>
              <a:rPr lang="ru-RU" sz="1500" b="1" dirty="0">
                <a:solidFill>
                  <a:srgbClr val="003366"/>
                </a:solidFill>
                <a:latin typeface="Arial" charset="0"/>
                <a:cs typeface="Arial" charset="0"/>
              </a:rPr>
              <a:t/>
            </a:r>
            <a:br>
              <a:rPr lang="ru-RU" sz="1500" b="1" dirty="0">
                <a:solidFill>
                  <a:srgbClr val="003366"/>
                </a:solidFill>
                <a:latin typeface="Arial" charset="0"/>
                <a:cs typeface="Arial" charset="0"/>
              </a:rPr>
            </a:br>
            <a:r>
              <a:rPr lang="ru-RU" sz="1500" b="1" dirty="0">
                <a:solidFill>
                  <a:srgbClr val="003366"/>
                </a:solidFill>
                <a:latin typeface="Arial" charset="0"/>
                <a:cs typeface="Arial" charset="0"/>
              </a:rPr>
              <a:t>к объектам</a:t>
            </a:r>
          </a:p>
        </p:txBody>
      </p:sp>
      <p:sp>
        <p:nvSpPr>
          <p:cNvPr id="16" name="Стрелка вниз 15"/>
          <p:cNvSpPr/>
          <p:nvPr/>
        </p:nvSpPr>
        <p:spPr>
          <a:xfrm rot="2925150" flipH="1">
            <a:off x="1933621" y="1370394"/>
            <a:ext cx="466725" cy="433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 flipH="1">
            <a:off x="4448175" y="1486058"/>
            <a:ext cx="455613" cy="419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9104048" flipH="1">
            <a:off x="6969870" y="1359465"/>
            <a:ext cx="444500" cy="450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12721" y="908720"/>
            <a:ext cx="4961898" cy="569808"/>
          </a:xfrm>
          <a:prstGeom prst="rect">
            <a:avLst/>
          </a:prstGeom>
          <a:solidFill>
            <a:srgbClr val="003A6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F2F2F2"/>
                </a:solidFill>
                <a:latin typeface="Calibri" pitchFamily="34" charset="0"/>
                <a:cs typeface="Arial" charset="0"/>
              </a:rPr>
              <a:t>Формирование национальных систем </a:t>
            </a:r>
            <a:endParaRPr lang="ru-RU" sz="1600" b="1" dirty="0" smtClean="0">
              <a:solidFill>
                <a:srgbClr val="F2F2F2"/>
              </a:solidFill>
              <a:latin typeface="Calibri" pitchFamily="34" charset="0"/>
              <a:cs typeface="Arial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F2F2F2"/>
                </a:solidFill>
                <a:latin typeface="Calibri" pitchFamily="34" charset="0"/>
                <a:cs typeface="Arial" charset="0"/>
              </a:rPr>
              <a:t>технического </a:t>
            </a:r>
            <a:r>
              <a:rPr lang="ru-RU" sz="1600" b="1" dirty="0">
                <a:solidFill>
                  <a:srgbClr val="F2F2F2"/>
                </a:solidFill>
                <a:latin typeface="Calibri" pitchFamily="34" charset="0"/>
                <a:cs typeface="Arial" charset="0"/>
              </a:rPr>
              <a:t>регулирования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666401433"/>
              </p:ext>
            </p:extLst>
          </p:nvPr>
        </p:nvGraphicFramePr>
        <p:xfrm>
          <a:off x="1259632" y="2564904"/>
          <a:ext cx="7236417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7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-9636" y="387350"/>
            <a:ext cx="9139844" cy="52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5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РОСТ ТЕХНИЧЕСКИХ БАРЬЕРОВ В ТОРГОВЛЕ В РАМКАХ СНГ</a:t>
            </a:r>
            <a:endParaRPr lang="ru-RU" sz="2250" b="1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Прямоугольник 1"/>
          <p:cNvSpPr>
            <a:spLocks noChangeArrowheads="1"/>
          </p:cNvSpPr>
          <p:nvPr/>
        </p:nvSpPr>
        <p:spPr bwMode="auto">
          <a:xfrm>
            <a:off x="250938" y="1023761"/>
            <a:ext cx="1457325" cy="33972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с 2010 года</a:t>
            </a:r>
          </a:p>
        </p:txBody>
      </p:sp>
    </p:spTree>
    <p:extLst>
      <p:ext uri="{BB962C8B-B14F-4D97-AF65-F5344CB8AC3E}">
        <p14:creationId xmlns:p14="http://schemas.microsoft.com/office/powerpoint/2010/main" xmlns="" val="281514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56629044"/>
              </p:ext>
            </p:extLst>
          </p:nvPr>
        </p:nvGraphicFramePr>
        <p:xfrm>
          <a:off x="198438" y="1430339"/>
          <a:ext cx="8624762" cy="3827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04801" y="381000"/>
            <a:ext cx="8534400" cy="861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СНИЖЕНИЕ ВЗАИМНОГО ПРИЗНАНИЯ 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  <a:cs typeface="Arial" charset="0"/>
              </a:rPr>
              <a:t>СЕРТИФИКАТОВ СООТВЕТСТВИЯ В 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РАМКАХ СНГ</a:t>
            </a:r>
            <a:endParaRPr lang="ru-RU" sz="2400" b="1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166362" y="1807029"/>
            <a:ext cx="10319" cy="3069771"/>
          </a:xfrm>
          <a:prstGeom prst="line">
            <a:avLst/>
          </a:prstGeom>
          <a:ln>
            <a:solidFill>
              <a:srgbClr val="C00000"/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8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0999" y="1267900"/>
            <a:ext cx="419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на примере Республики Беларусь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5657671"/>
            <a:ext cx="7772400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ТРЕБУЕТСЯ ВЫРАБОТКА </a:t>
            </a:r>
            <a:r>
              <a:rPr lang="ru-RU" b="1" dirty="0" smtClean="0">
                <a:solidFill>
                  <a:srgbClr val="00B050"/>
                </a:solidFill>
              </a:rPr>
              <a:t>НОВЫХ ИНСТРУМЕНТОВ</a:t>
            </a:r>
            <a:endParaRPr lang="ru-RU" b="1" u="sng" dirty="0">
              <a:solidFill>
                <a:srgbClr val="00B050"/>
              </a:solidFill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ПРЕОДОЛЕНИЯ ТЕХНИЧЕСКИХ БАРЬЕРОВ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В ТОРГОВЛЕ МЕЖДУ СТРАНАМИ СНГ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3969542" y="5348853"/>
            <a:ext cx="6096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671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589385"/>
            <a:ext cx="8074025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нацелен на активизацию торгово-экономического сотрудничества на прозрачной и понятной для всех стран основе</a:t>
            </a:r>
          </a:p>
        </p:txBody>
      </p:sp>
      <p:sp>
        <p:nvSpPr>
          <p:cNvPr id="7" name="Text Box 40"/>
          <p:cNvSpPr txBox="1">
            <a:spLocks noChangeArrowheads="1"/>
          </p:cNvSpPr>
          <p:nvPr/>
        </p:nvSpPr>
        <p:spPr bwMode="auto">
          <a:xfrm>
            <a:off x="650763" y="838200"/>
            <a:ext cx="7662962" cy="679450"/>
          </a:xfrm>
          <a:prstGeom prst="rect">
            <a:avLst/>
          </a:prstGeom>
          <a:solidFill>
            <a:srgbClr val="7979FF"/>
          </a:solidFill>
          <a:effectLst>
            <a:glow rad="101600">
              <a:schemeClr val="accent1">
                <a:satMod val="175000"/>
                <a:alpha val="40000"/>
              </a:schemeClr>
            </a:glow>
            <a:outerShdw blurRad="38100" dist="25400" dir="2700000" algn="br" rotWithShape="0">
              <a:srgbClr val="000000">
                <a:alpha val="6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sz="2000" dirty="0"/>
              <a:t>ДОГОВОР О ЗОНЕ СВОБОДНОЙ </a:t>
            </a:r>
            <a:r>
              <a:rPr lang="ru-RU" sz="2000" dirty="0" smtClean="0"/>
              <a:t>ТОРГОВЛИ</a:t>
            </a:r>
          </a:p>
          <a:p>
            <a:pPr algn="r"/>
            <a:r>
              <a:rPr lang="ru-RU" sz="1600" b="0" dirty="0" smtClean="0"/>
              <a:t>(18 </a:t>
            </a:r>
            <a:r>
              <a:rPr lang="ru-RU" sz="1600" b="0" dirty="0"/>
              <a:t>октября 2011 </a:t>
            </a:r>
            <a:r>
              <a:rPr lang="ru-RU" sz="1600" b="0" dirty="0" smtClean="0"/>
              <a:t>года)</a:t>
            </a:r>
            <a:endParaRPr lang="ru-RU" sz="1600" b="0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8823200" y="6477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defRPr/>
            </a:pPr>
            <a:fld id="{FEC1948F-7202-4B1F-AD80-F9251B101976}" type="slidenum">
              <a:rPr lang="en-US" sz="1400" b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ctr" eaLnBrk="1" hangingPunct="1">
                <a:defRPr/>
              </a:pPr>
              <a:t>9</a:t>
            </a:fld>
            <a:endParaRPr lang="en-US" sz="1400" b="1" dirty="0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2296" name="Picture 13" descr="Армения">
            <a:hlinkClick r:id="rId3" tooltip="Армения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26008013"/>
            <a:ext cx="12858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5" descr="Армения">
            <a:hlinkClick r:id="rId3" tooltip="Армения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25855613"/>
            <a:ext cx="12858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7" descr="Армения">
            <a:hlinkClick r:id="rId3" tooltip="Армения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25855613"/>
            <a:ext cx="12858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Прямоугольник 4"/>
          <p:cNvSpPr>
            <a:spLocks noChangeArrowheads="1"/>
          </p:cNvSpPr>
          <p:nvPr/>
        </p:nvSpPr>
        <p:spPr bwMode="auto">
          <a:xfrm>
            <a:off x="467544" y="2127250"/>
            <a:ext cx="812682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400" b="1" i="1" dirty="0">
                <a:solidFill>
                  <a:srgbClr val="000066"/>
                </a:solidFill>
                <a:latin typeface="Arial" charset="0"/>
                <a:cs typeface="Arial" charset="0"/>
              </a:rPr>
              <a:t>Статья </a:t>
            </a:r>
            <a:r>
              <a:rPr lang="ru-RU" sz="1400" b="1" i="1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11. </a:t>
            </a:r>
            <a:r>
              <a:rPr lang="ru-RU" sz="1600" b="1" i="1" dirty="0" smtClean="0">
                <a:solidFill>
                  <a:srgbClr val="800000"/>
                </a:solidFill>
                <a:latin typeface="Arial" charset="0"/>
                <a:cs typeface="Arial" charset="0"/>
              </a:rPr>
              <a:t>Технические </a:t>
            </a:r>
            <a:r>
              <a:rPr lang="ru-RU" sz="1600" b="1" i="1" dirty="0">
                <a:solidFill>
                  <a:srgbClr val="800000"/>
                </a:solidFill>
                <a:latin typeface="Arial" charset="0"/>
                <a:cs typeface="Arial" charset="0"/>
              </a:rPr>
              <a:t>барьеры в торговле</a:t>
            </a:r>
          </a:p>
          <a:p>
            <a:pPr algn="just">
              <a:spcAft>
                <a:spcPts val="600"/>
              </a:spcAft>
            </a:pPr>
            <a:r>
              <a:rPr lang="ru-RU" sz="1400" i="1" dirty="0">
                <a:solidFill>
                  <a:srgbClr val="00B050"/>
                </a:solidFill>
                <a:cs typeface="Arial" charset="0"/>
              </a:rPr>
              <a:t>Стороны во взаимной торговле применяют технические меры, включая технические регламенты, стандарты и процедуры оценки соответствия, руководствуясь правилами и принципами Соглашения ВТО о технических барьерах в </a:t>
            </a:r>
            <a:r>
              <a:rPr lang="ru-RU" sz="1400" i="1" dirty="0" smtClean="0">
                <a:solidFill>
                  <a:srgbClr val="00B050"/>
                </a:solidFill>
                <a:cs typeface="Arial" charset="0"/>
              </a:rPr>
              <a:t>торговле</a:t>
            </a:r>
          </a:p>
          <a:p>
            <a:pPr algn="just">
              <a:spcAft>
                <a:spcPts val="600"/>
              </a:spcAft>
            </a:pPr>
            <a:r>
              <a:rPr lang="ru-RU" sz="1400" i="1" dirty="0">
                <a:solidFill>
                  <a:srgbClr val="00B050"/>
                </a:solidFill>
              </a:rPr>
              <a:t>Стороны осуществляют сотрудничество в области стандартизации, метрологии, оценки (подтверждения) соответствия, аккредитации, государственного контроля (надзора) в рамках Межгосударственного совета по стандартизации, метрологии и сертификации на основе </a:t>
            </a:r>
            <a:r>
              <a:rPr lang="ru-RU" sz="1400" i="1" dirty="0">
                <a:solidFill>
                  <a:srgbClr val="FF0000"/>
                </a:solidFill>
              </a:rPr>
              <a:t>Соглашения о проведении согласованной политики в области стандартизации, метрологии и сертификации от 13 марта 1992 года.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636039012"/>
              </p:ext>
            </p:extLst>
          </p:nvPr>
        </p:nvGraphicFramePr>
        <p:xfrm>
          <a:off x="1403647" y="4648200"/>
          <a:ext cx="7190719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76200" y="5486400"/>
            <a:ext cx="1447800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100" b="1" dirty="0">
                <a:solidFill>
                  <a:srgbClr val="C4652D">
                    <a:lumMod val="75000"/>
                  </a:srgbClr>
                </a:solidFill>
                <a:cs typeface="Arial" panose="020B0604020202020204" pitchFamily="34" charset="0"/>
              </a:rPr>
              <a:t>ОЦЕНКА </a:t>
            </a:r>
            <a:endParaRPr lang="ru-RU" sz="1100" b="1" dirty="0" smtClean="0">
              <a:solidFill>
                <a:srgbClr val="C4652D">
                  <a:lumMod val="75000"/>
                </a:srgbClr>
              </a:solidFill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100" b="1" dirty="0" smtClean="0">
                <a:solidFill>
                  <a:srgbClr val="C4652D">
                    <a:lumMod val="75000"/>
                  </a:srgbClr>
                </a:solidFill>
                <a:cs typeface="Arial" panose="020B0604020202020204" pitchFamily="34" charset="0"/>
              </a:rPr>
              <a:t>СООТВЕТСТВИЯ</a:t>
            </a:r>
            <a:endParaRPr lang="ru-RU" sz="1100" b="1" dirty="0">
              <a:solidFill>
                <a:srgbClr val="C4652D">
                  <a:lumMod val="7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467544" y="304800"/>
            <a:ext cx="8676455" cy="528935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eaLnBrk="1" hangingPunct="1">
              <a:defRPr sz="2500" b="1">
                <a:solidFill>
                  <a:srgbClr val="0070C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r>
              <a:rPr lang="ru-RU" sz="2300" dirty="0" smtClean="0">
                <a:solidFill>
                  <a:srgbClr val="FF0000"/>
                </a:solidFill>
              </a:rPr>
              <a:t>ПРЕОДОЛЕНИЕ ТЕХНИЧЕСКИХ  БАРЬЕРОВ </a:t>
            </a:r>
            <a:endParaRPr lang="ru-RU" sz="2300" dirty="0"/>
          </a:p>
        </p:txBody>
      </p:sp>
      <p:grpSp>
        <p:nvGrpSpPr>
          <p:cNvPr id="19" name="Group 10"/>
          <p:cNvGrpSpPr>
            <a:grpSpLocks/>
          </p:cNvGrpSpPr>
          <p:nvPr/>
        </p:nvGrpSpPr>
        <p:grpSpPr bwMode="auto">
          <a:xfrm>
            <a:off x="0" y="0"/>
            <a:ext cx="1066800" cy="762000"/>
            <a:chOff x="793" y="2568"/>
            <a:chExt cx="1089" cy="817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793" y="2568"/>
              <a:ext cx="1089" cy="8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eaLnBrk="1" hangingPunct="1">
                <a:defRPr/>
              </a:pPr>
              <a:r>
                <a:rPr lang="ru-RU" sz="11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СНГ</a:t>
              </a:r>
            </a:p>
          </p:txBody>
        </p:sp>
        <p:pic>
          <p:nvPicPr>
            <p:cNvPr id="21" name="Picture 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12"/>
              <a:ext cx="597" cy="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6" name="Прямоугольник 15"/>
          <p:cNvSpPr/>
          <p:nvPr/>
        </p:nvSpPr>
        <p:spPr>
          <a:xfrm>
            <a:off x="461082" y="4431268"/>
            <a:ext cx="3048000" cy="369332"/>
          </a:xfrm>
          <a:prstGeom prst="rect">
            <a:avLst/>
          </a:prstGeom>
          <a:solidFill>
            <a:srgbClr val="C1EFFF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cs typeface="Arial" panose="020B0604020202020204" pitchFamily="34" charset="0"/>
              </a:rPr>
              <a:t>Реализация статьи</a:t>
            </a:r>
            <a:endParaRPr lang="ru-RU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042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8229</TotalTime>
  <Words>3437</Words>
  <Application>Microsoft Office PowerPoint</Application>
  <PresentationFormat>Экран (4:3)</PresentationFormat>
  <Paragraphs>452</Paragraphs>
  <Slides>25</Slides>
  <Notes>25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1_NewsPrint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client807_4</dc:creator>
  <cp:lastModifiedBy>AkbarAliyev</cp:lastModifiedBy>
  <cp:revision>577</cp:revision>
  <cp:lastPrinted>2017-05-19T12:06:45Z</cp:lastPrinted>
  <dcterms:created xsi:type="dcterms:W3CDTF">1601-01-01T00:00:00Z</dcterms:created>
  <dcterms:modified xsi:type="dcterms:W3CDTF">2017-05-30T04:42:49Z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